
<file path=[Content_Types].xml><?xml version="1.0" encoding="utf-8"?>
<Types xmlns="http://schemas.openxmlformats.org/package/2006/content-types">
  <Default Extension="bin" ContentType="application/vnd.openxmlformats-officedocument.oleObject"/>
  <Default Extension="png" ContentType="image/png"/>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25"/>
  </p:notes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Lst>
  <p:sldSz cx="9144000" cy="6858000" type="screen4x3"/>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2" d="100"/>
          <a:sy n="102" d="100"/>
        </p:scale>
        <p:origin x="-23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8EBE432-CCB8-44F8-A46C-3DB25F298AE4}" type="datetimeFigureOut">
              <a:rPr lang="de-DE" smtClean="0"/>
              <a:t>18.10.2011</a:t>
            </a:fld>
            <a:endParaRPr lang="de-DE"/>
          </a:p>
        </p:txBody>
      </p:sp>
      <p:sp>
        <p:nvSpPr>
          <p:cNvPr id="4" name="Folienbildplatzhalt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6" name="Fußzeilenplatzhalt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B852B91-513B-4919-BB61-DE74BABD469C}" type="slidenum">
              <a:rPr lang="de-DE" smtClean="0"/>
              <a:t>‹Nr.›</a:t>
            </a:fld>
            <a:endParaRPr lang="de-DE"/>
          </a:p>
        </p:txBody>
      </p:sp>
    </p:spTree>
    <p:extLst>
      <p:ext uri="{BB962C8B-B14F-4D97-AF65-F5344CB8AC3E}">
        <p14:creationId xmlns:p14="http://schemas.microsoft.com/office/powerpoint/2010/main" val="6628140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7"/>
          <p:cNvSpPr>
            <a:spLocks noGrp="1" noChangeArrowheads="1"/>
          </p:cNvSpPr>
          <p:nvPr>
            <p:ph type="sldNum" sz="quarter" idx="5"/>
          </p:nvPr>
        </p:nvSpPr>
        <p:spPr>
          <a:noFill/>
        </p:spPr>
        <p:txBody>
          <a:bodyPr/>
          <a:lstStyle/>
          <a:p>
            <a:fld id="{C0F205FC-8A72-4297-9BB9-7CB99E298A41}" type="slidenum">
              <a:rPr lang="de-DE" smtClean="0">
                <a:solidFill>
                  <a:prstClr val="black"/>
                </a:solidFill>
              </a:rPr>
              <a:pPr/>
              <a:t>1</a:t>
            </a:fld>
            <a:endParaRPr lang="de-DE" smtClean="0">
              <a:solidFill>
                <a:prstClr val="black"/>
              </a:solidFill>
            </a:endParaRPr>
          </a:p>
        </p:txBody>
      </p:sp>
      <p:sp>
        <p:nvSpPr>
          <p:cNvPr id="130051" name="Rectangle 2"/>
          <p:cNvSpPr>
            <a:spLocks noGrp="1" noRot="1" noChangeAspect="1" noChangeArrowheads="1" noTextEdit="1"/>
          </p:cNvSpPr>
          <p:nvPr>
            <p:ph type="sldImg"/>
          </p:nvPr>
        </p:nvSpPr>
        <p:spPr>
          <a:solidFill>
            <a:srgbClr val="FFFFFF"/>
          </a:solidFill>
          <a:ln/>
        </p:spPr>
      </p:sp>
      <p:sp>
        <p:nvSpPr>
          <p:cNvPr id="130052"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de-DE"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Rectangle 7"/>
          <p:cNvSpPr>
            <a:spLocks noGrp="1" noChangeArrowheads="1"/>
          </p:cNvSpPr>
          <p:nvPr>
            <p:ph type="sldNum" sz="quarter" idx="5"/>
          </p:nvPr>
        </p:nvSpPr>
        <p:spPr>
          <a:noFill/>
        </p:spPr>
        <p:txBody>
          <a:bodyPr/>
          <a:lstStyle/>
          <a:p>
            <a:fld id="{B7AF467B-492E-4CDB-B600-A6198AD0BB21}" type="slidenum">
              <a:rPr lang="de-DE" smtClean="0">
                <a:solidFill>
                  <a:prstClr val="black"/>
                </a:solidFill>
              </a:rPr>
              <a:pPr/>
              <a:t>10</a:t>
            </a:fld>
            <a:endParaRPr lang="de-DE" smtClean="0">
              <a:solidFill>
                <a:prstClr val="black"/>
              </a:solidFill>
            </a:endParaRPr>
          </a:p>
        </p:txBody>
      </p:sp>
      <p:sp>
        <p:nvSpPr>
          <p:cNvPr id="135171" name="Rectangle 2"/>
          <p:cNvSpPr>
            <a:spLocks noGrp="1" noRot="1" noChangeAspect="1" noChangeArrowheads="1" noTextEdit="1"/>
          </p:cNvSpPr>
          <p:nvPr>
            <p:ph type="sldImg"/>
          </p:nvPr>
        </p:nvSpPr>
        <p:spPr>
          <a:ln/>
        </p:spPr>
      </p:sp>
      <p:sp>
        <p:nvSpPr>
          <p:cNvPr id="135172" name="Rectangle 3"/>
          <p:cNvSpPr>
            <a:spLocks noGrp="1" noChangeArrowheads="1"/>
          </p:cNvSpPr>
          <p:nvPr>
            <p:ph type="body" idx="1"/>
          </p:nvPr>
        </p:nvSpPr>
        <p:spPr>
          <a:noFill/>
          <a:ln/>
        </p:spPr>
        <p:txBody>
          <a:bodyPr/>
          <a:lstStyle/>
          <a:p>
            <a:pPr eaLnBrk="1" hangingPunct="1"/>
            <a:r>
              <a:rPr lang="en-GB" smtClean="0"/>
              <a:t>Adressiert?</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Rectangle 7"/>
          <p:cNvSpPr>
            <a:spLocks noGrp="1" noChangeArrowheads="1"/>
          </p:cNvSpPr>
          <p:nvPr>
            <p:ph type="sldNum" sz="quarter" idx="5"/>
          </p:nvPr>
        </p:nvSpPr>
        <p:spPr>
          <a:noFill/>
        </p:spPr>
        <p:txBody>
          <a:bodyPr/>
          <a:lstStyle/>
          <a:p>
            <a:fld id="{10F1BBBA-9FEA-40EA-81C0-3E3F2329000A}" type="slidenum">
              <a:rPr lang="de-DE" smtClean="0">
                <a:solidFill>
                  <a:prstClr val="black"/>
                </a:solidFill>
              </a:rPr>
              <a:pPr/>
              <a:t>11</a:t>
            </a:fld>
            <a:endParaRPr lang="de-DE" smtClean="0">
              <a:solidFill>
                <a:prstClr val="black"/>
              </a:solidFill>
            </a:endParaRPr>
          </a:p>
        </p:txBody>
      </p:sp>
      <p:sp>
        <p:nvSpPr>
          <p:cNvPr id="136195" name="Rectangle 2"/>
          <p:cNvSpPr>
            <a:spLocks noGrp="1" noRot="1" noChangeAspect="1" noChangeArrowheads="1" noTextEdit="1"/>
          </p:cNvSpPr>
          <p:nvPr>
            <p:ph type="sldImg"/>
          </p:nvPr>
        </p:nvSpPr>
        <p:spPr>
          <a:solidFill>
            <a:srgbClr val="FFFFFF"/>
          </a:solidFill>
          <a:ln/>
        </p:spPr>
      </p:sp>
      <p:sp>
        <p:nvSpPr>
          <p:cNvPr id="136196"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n-GB"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Rectangle 7"/>
          <p:cNvSpPr>
            <a:spLocks noGrp="1" noChangeArrowheads="1"/>
          </p:cNvSpPr>
          <p:nvPr>
            <p:ph type="sldNum" sz="quarter" idx="5"/>
          </p:nvPr>
        </p:nvSpPr>
        <p:spPr>
          <a:noFill/>
        </p:spPr>
        <p:txBody>
          <a:bodyPr/>
          <a:lstStyle/>
          <a:p>
            <a:fld id="{42D8C80D-E9A7-4863-A2F1-FD106129E172}" type="slidenum">
              <a:rPr lang="de-DE" smtClean="0">
                <a:solidFill>
                  <a:prstClr val="black"/>
                </a:solidFill>
              </a:rPr>
              <a:pPr/>
              <a:t>12</a:t>
            </a:fld>
            <a:endParaRPr lang="de-DE" smtClean="0">
              <a:solidFill>
                <a:prstClr val="black"/>
              </a:solidFill>
            </a:endParaRPr>
          </a:p>
        </p:txBody>
      </p:sp>
      <p:sp>
        <p:nvSpPr>
          <p:cNvPr id="137219" name="Rectangle 2"/>
          <p:cNvSpPr>
            <a:spLocks noGrp="1" noRot="1" noChangeAspect="1" noChangeArrowheads="1" noTextEdit="1"/>
          </p:cNvSpPr>
          <p:nvPr>
            <p:ph type="sldImg"/>
          </p:nvPr>
        </p:nvSpPr>
        <p:spPr>
          <a:solidFill>
            <a:srgbClr val="FFFFFF"/>
          </a:solidFill>
          <a:ln/>
        </p:spPr>
      </p:sp>
      <p:sp>
        <p:nvSpPr>
          <p:cNvPr id="137220"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de-DE"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Rectangle 7"/>
          <p:cNvSpPr>
            <a:spLocks noGrp="1" noChangeArrowheads="1"/>
          </p:cNvSpPr>
          <p:nvPr>
            <p:ph type="sldNum" sz="quarter" idx="5"/>
          </p:nvPr>
        </p:nvSpPr>
        <p:spPr>
          <a:noFill/>
        </p:spPr>
        <p:txBody>
          <a:bodyPr/>
          <a:lstStyle/>
          <a:p>
            <a:fld id="{D3C2FE58-22A1-4D11-B968-A3D7FFB4BC95}" type="slidenum">
              <a:rPr lang="de-DE" smtClean="0">
                <a:solidFill>
                  <a:prstClr val="black"/>
                </a:solidFill>
              </a:rPr>
              <a:pPr/>
              <a:t>13</a:t>
            </a:fld>
            <a:endParaRPr lang="de-DE" smtClean="0">
              <a:solidFill>
                <a:prstClr val="black"/>
              </a:solidFill>
            </a:endParaRPr>
          </a:p>
        </p:txBody>
      </p:sp>
      <p:sp>
        <p:nvSpPr>
          <p:cNvPr id="138243" name="Rectangle 2"/>
          <p:cNvSpPr>
            <a:spLocks noGrp="1" noRot="1" noChangeAspect="1" noChangeArrowheads="1" noTextEdit="1"/>
          </p:cNvSpPr>
          <p:nvPr>
            <p:ph type="sldImg"/>
          </p:nvPr>
        </p:nvSpPr>
        <p:spPr>
          <a:solidFill>
            <a:srgbClr val="FFFFFF"/>
          </a:solidFill>
          <a:ln/>
        </p:spPr>
      </p:sp>
      <p:sp>
        <p:nvSpPr>
          <p:cNvPr id="138244"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de-DE"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Rectangle 7"/>
          <p:cNvSpPr>
            <a:spLocks noGrp="1" noChangeArrowheads="1"/>
          </p:cNvSpPr>
          <p:nvPr>
            <p:ph type="sldNum" sz="quarter" idx="5"/>
          </p:nvPr>
        </p:nvSpPr>
        <p:spPr>
          <a:noFill/>
        </p:spPr>
        <p:txBody>
          <a:bodyPr/>
          <a:lstStyle/>
          <a:p>
            <a:fld id="{5FA256BA-4633-469E-A913-197867A597C2}" type="slidenum">
              <a:rPr lang="de-DE" smtClean="0">
                <a:solidFill>
                  <a:prstClr val="black"/>
                </a:solidFill>
              </a:rPr>
              <a:pPr/>
              <a:t>14</a:t>
            </a:fld>
            <a:endParaRPr lang="de-DE" smtClean="0">
              <a:solidFill>
                <a:prstClr val="black"/>
              </a:solidFill>
            </a:endParaRPr>
          </a:p>
        </p:txBody>
      </p:sp>
      <p:sp>
        <p:nvSpPr>
          <p:cNvPr id="149507" name="Rectangle 2"/>
          <p:cNvSpPr>
            <a:spLocks noGrp="1" noRot="1" noChangeAspect="1" noChangeArrowheads="1" noTextEdit="1"/>
          </p:cNvSpPr>
          <p:nvPr>
            <p:ph type="sldImg"/>
          </p:nvPr>
        </p:nvSpPr>
        <p:spPr>
          <a:solidFill>
            <a:srgbClr val="FFFFFF"/>
          </a:solidFill>
          <a:ln/>
        </p:spPr>
      </p:sp>
      <p:sp>
        <p:nvSpPr>
          <p:cNvPr id="149508"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de-DE"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7"/>
          <p:cNvSpPr>
            <a:spLocks noGrp="1" noChangeArrowheads="1"/>
          </p:cNvSpPr>
          <p:nvPr>
            <p:ph type="sldNum" sz="quarter" idx="5"/>
          </p:nvPr>
        </p:nvSpPr>
        <p:spPr>
          <a:noFill/>
        </p:spPr>
        <p:txBody>
          <a:bodyPr/>
          <a:lstStyle/>
          <a:p>
            <a:fld id="{669FCD89-321F-45EC-B69C-DDADADC222C2}" type="slidenum">
              <a:rPr lang="de-DE" smtClean="0">
                <a:solidFill>
                  <a:prstClr val="black"/>
                </a:solidFill>
              </a:rPr>
              <a:pPr/>
              <a:t>15</a:t>
            </a:fld>
            <a:endParaRPr lang="de-DE" smtClean="0">
              <a:solidFill>
                <a:prstClr val="black"/>
              </a:solidFill>
            </a:endParaRPr>
          </a:p>
        </p:txBody>
      </p:sp>
      <p:sp>
        <p:nvSpPr>
          <p:cNvPr id="143363" name="Rectangle 2"/>
          <p:cNvSpPr>
            <a:spLocks noGrp="1" noRot="1" noChangeAspect="1" noChangeArrowheads="1" noTextEdit="1"/>
          </p:cNvSpPr>
          <p:nvPr>
            <p:ph type="sldImg"/>
          </p:nvPr>
        </p:nvSpPr>
        <p:spPr>
          <a:solidFill>
            <a:srgbClr val="FFFFFF"/>
          </a:solidFill>
          <a:ln/>
        </p:spPr>
      </p:sp>
      <p:sp>
        <p:nvSpPr>
          <p:cNvPr id="143364"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de-DE"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Rectangle 7"/>
          <p:cNvSpPr>
            <a:spLocks noGrp="1" noChangeArrowheads="1"/>
          </p:cNvSpPr>
          <p:nvPr>
            <p:ph type="sldNum" sz="quarter" idx="5"/>
          </p:nvPr>
        </p:nvSpPr>
        <p:spPr>
          <a:noFill/>
        </p:spPr>
        <p:txBody>
          <a:bodyPr/>
          <a:lstStyle/>
          <a:p>
            <a:fld id="{7F3756E2-9654-44A8-85D3-D97B624B6F8D}" type="slidenum">
              <a:rPr lang="de-DE" smtClean="0">
                <a:solidFill>
                  <a:prstClr val="black"/>
                </a:solidFill>
              </a:rPr>
              <a:pPr/>
              <a:t>16</a:t>
            </a:fld>
            <a:endParaRPr lang="de-DE" smtClean="0">
              <a:solidFill>
                <a:prstClr val="black"/>
              </a:solidFill>
            </a:endParaRPr>
          </a:p>
        </p:txBody>
      </p:sp>
      <p:sp>
        <p:nvSpPr>
          <p:cNvPr id="144387" name="Rectangle 2"/>
          <p:cNvSpPr>
            <a:spLocks noGrp="1" noRot="1" noChangeAspect="1" noChangeArrowheads="1" noTextEdit="1"/>
          </p:cNvSpPr>
          <p:nvPr>
            <p:ph type="sldImg"/>
          </p:nvPr>
        </p:nvSpPr>
        <p:spPr>
          <a:solidFill>
            <a:srgbClr val="FFFFFF"/>
          </a:solidFill>
          <a:ln/>
        </p:spPr>
      </p:sp>
      <p:sp>
        <p:nvSpPr>
          <p:cNvPr id="144388"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de-DE"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pPr>
              <a:defRPr/>
            </a:pPr>
            <a:fld id="{684344FC-718D-4FEC-A967-E4B5E0307A27}" type="slidenum">
              <a:rPr lang="de-DE" smtClean="0">
                <a:solidFill>
                  <a:prstClr val="black"/>
                </a:solidFill>
              </a:rPr>
              <a:pPr>
                <a:defRPr/>
              </a:pPr>
              <a:t>17</a:t>
            </a:fld>
            <a:endParaRPr lang="de-DE">
              <a:solidFill>
                <a:prstClr val="black"/>
              </a:solidFill>
            </a:endParaRPr>
          </a:p>
        </p:txBody>
      </p:sp>
    </p:spTree>
    <p:extLst>
      <p:ext uri="{BB962C8B-B14F-4D97-AF65-F5344CB8AC3E}">
        <p14:creationId xmlns:p14="http://schemas.microsoft.com/office/powerpoint/2010/main" val="349258090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1970" name="Folienbildplatzhalter 1"/>
          <p:cNvSpPr>
            <a:spLocks noGrp="1" noRot="1" noChangeAspect="1" noTextEdit="1"/>
          </p:cNvSpPr>
          <p:nvPr>
            <p:ph type="sldImg"/>
          </p:nvPr>
        </p:nvSpPr>
        <p:spPr>
          <a:ln/>
        </p:spPr>
      </p:sp>
      <p:sp>
        <p:nvSpPr>
          <p:cNvPr id="211971" name="Notizenplatzhalter 2"/>
          <p:cNvSpPr>
            <a:spLocks noGrp="1"/>
          </p:cNvSpPr>
          <p:nvPr>
            <p:ph type="body" idx="1"/>
          </p:nvPr>
        </p:nvSpPr>
        <p:spPr>
          <a:noFill/>
          <a:ln/>
        </p:spPr>
        <p:txBody>
          <a:bodyPr/>
          <a:lstStyle/>
          <a:p>
            <a:endParaRPr lang="de-DE" smtClean="0"/>
          </a:p>
        </p:txBody>
      </p:sp>
      <p:sp>
        <p:nvSpPr>
          <p:cNvPr id="211972" name="Foliennummernplatzhalter 3"/>
          <p:cNvSpPr>
            <a:spLocks noGrp="1"/>
          </p:cNvSpPr>
          <p:nvPr>
            <p:ph type="sldNum" sz="quarter" idx="5"/>
          </p:nvPr>
        </p:nvSpPr>
        <p:spPr>
          <a:noFill/>
        </p:spPr>
        <p:txBody>
          <a:bodyPr/>
          <a:lstStyle/>
          <a:p>
            <a:fld id="{63CEA0A2-A4C3-44AB-BDD5-FC4A062F2077}" type="slidenum">
              <a:rPr lang="de-DE" smtClean="0">
                <a:solidFill>
                  <a:prstClr val="black"/>
                </a:solidFill>
              </a:rPr>
              <a:pPr/>
              <a:t>18</a:t>
            </a:fld>
            <a:endParaRPr lang="de-DE" smtClean="0">
              <a:solidFill>
                <a:prstClr val="black"/>
              </a:solidFill>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2994" name="Folienbildplatzhalter 1"/>
          <p:cNvSpPr>
            <a:spLocks noGrp="1" noRot="1" noChangeAspect="1" noTextEdit="1"/>
          </p:cNvSpPr>
          <p:nvPr>
            <p:ph type="sldImg"/>
          </p:nvPr>
        </p:nvSpPr>
        <p:spPr>
          <a:ln/>
        </p:spPr>
      </p:sp>
      <p:sp>
        <p:nvSpPr>
          <p:cNvPr id="212995" name="Notizenplatzhalter 2"/>
          <p:cNvSpPr>
            <a:spLocks noGrp="1"/>
          </p:cNvSpPr>
          <p:nvPr>
            <p:ph type="body" idx="1"/>
          </p:nvPr>
        </p:nvSpPr>
        <p:spPr>
          <a:noFill/>
          <a:ln/>
        </p:spPr>
        <p:txBody>
          <a:bodyPr/>
          <a:lstStyle/>
          <a:p>
            <a:endParaRPr lang="de-DE" smtClean="0"/>
          </a:p>
        </p:txBody>
      </p:sp>
      <p:sp>
        <p:nvSpPr>
          <p:cNvPr id="212996" name="Foliennummernplatzhalter 3"/>
          <p:cNvSpPr>
            <a:spLocks noGrp="1"/>
          </p:cNvSpPr>
          <p:nvPr>
            <p:ph type="sldNum" sz="quarter" idx="5"/>
          </p:nvPr>
        </p:nvSpPr>
        <p:spPr>
          <a:noFill/>
        </p:spPr>
        <p:txBody>
          <a:bodyPr/>
          <a:lstStyle/>
          <a:p>
            <a:fld id="{DEC85C5B-3E18-4AA1-A7DA-8A04FD039FAF}" type="slidenum">
              <a:rPr lang="de-DE" smtClean="0">
                <a:solidFill>
                  <a:srgbClr val="000000"/>
                </a:solidFill>
              </a:rPr>
              <a:pPr/>
              <a:t>19</a:t>
            </a:fld>
            <a:endParaRPr lang="de-DE" smtClean="0">
              <a:solidFill>
                <a:srgbClr val="000000"/>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Rectangle 7"/>
          <p:cNvSpPr>
            <a:spLocks noGrp="1" noChangeArrowheads="1"/>
          </p:cNvSpPr>
          <p:nvPr>
            <p:ph type="sldNum" sz="quarter" idx="5"/>
          </p:nvPr>
        </p:nvSpPr>
        <p:spPr>
          <a:noFill/>
        </p:spPr>
        <p:txBody>
          <a:bodyPr/>
          <a:lstStyle/>
          <a:p>
            <a:fld id="{C0725EA8-65F6-449A-9EB1-D253773D1767}" type="slidenum">
              <a:rPr lang="de-DE" smtClean="0">
                <a:solidFill>
                  <a:prstClr val="black"/>
                </a:solidFill>
              </a:rPr>
              <a:pPr/>
              <a:t>2</a:t>
            </a:fld>
            <a:endParaRPr lang="de-DE" smtClean="0">
              <a:solidFill>
                <a:prstClr val="black"/>
              </a:solidFill>
            </a:endParaRPr>
          </a:p>
        </p:txBody>
      </p:sp>
      <p:sp>
        <p:nvSpPr>
          <p:cNvPr id="131075" name="Rectangle 2"/>
          <p:cNvSpPr>
            <a:spLocks noGrp="1" noRot="1" noChangeAspect="1" noChangeArrowheads="1" noTextEdit="1"/>
          </p:cNvSpPr>
          <p:nvPr>
            <p:ph type="sldImg"/>
          </p:nvPr>
        </p:nvSpPr>
        <p:spPr>
          <a:solidFill>
            <a:srgbClr val="FFFFFF"/>
          </a:solidFill>
          <a:ln/>
        </p:spPr>
      </p:sp>
      <p:sp>
        <p:nvSpPr>
          <p:cNvPr id="131076"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de-DE"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4018" name="Folienbildplatzhalter 1"/>
          <p:cNvSpPr>
            <a:spLocks noGrp="1" noRot="1" noChangeAspect="1" noTextEdit="1"/>
          </p:cNvSpPr>
          <p:nvPr>
            <p:ph type="sldImg"/>
          </p:nvPr>
        </p:nvSpPr>
        <p:spPr>
          <a:ln/>
        </p:spPr>
      </p:sp>
      <p:sp>
        <p:nvSpPr>
          <p:cNvPr id="214019" name="Notizenplatzhalter 2"/>
          <p:cNvSpPr>
            <a:spLocks noGrp="1"/>
          </p:cNvSpPr>
          <p:nvPr>
            <p:ph type="body" idx="1"/>
          </p:nvPr>
        </p:nvSpPr>
        <p:spPr>
          <a:noFill/>
          <a:ln/>
        </p:spPr>
        <p:txBody>
          <a:bodyPr/>
          <a:lstStyle/>
          <a:p>
            <a:endParaRPr lang="de-DE" smtClean="0"/>
          </a:p>
        </p:txBody>
      </p:sp>
      <p:sp>
        <p:nvSpPr>
          <p:cNvPr id="214020" name="Foliennummernplatzhalter 3"/>
          <p:cNvSpPr>
            <a:spLocks noGrp="1"/>
          </p:cNvSpPr>
          <p:nvPr>
            <p:ph type="sldNum" sz="quarter" idx="5"/>
          </p:nvPr>
        </p:nvSpPr>
        <p:spPr>
          <a:noFill/>
        </p:spPr>
        <p:txBody>
          <a:bodyPr/>
          <a:lstStyle/>
          <a:p>
            <a:fld id="{649E2AD5-9E32-43F5-AFF2-085D3BF0DD44}" type="slidenum">
              <a:rPr lang="de-DE" smtClean="0">
                <a:solidFill>
                  <a:srgbClr val="000000"/>
                </a:solidFill>
              </a:rPr>
              <a:pPr/>
              <a:t>20</a:t>
            </a:fld>
            <a:endParaRPr lang="de-DE" smtClean="0">
              <a:solidFill>
                <a:srgbClr val="000000"/>
              </a:solidFill>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Rectangle 7"/>
          <p:cNvSpPr>
            <a:spLocks noGrp="1" noChangeArrowheads="1"/>
          </p:cNvSpPr>
          <p:nvPr>
            <p:ph type="sldNum" sz="quarter" idx="5"/>
          </p:nvPr>
        </p:nvSpPr>
        <p:spPr>
          <a:noFill/>
        </p:spPr>
        <p:txBody>
          <a:bodyPr/>
          <a:lstStyle/>
          <a:p>
            <a:fld id="{59DCE0F9-1E21-4CD1-A74A-083A6A691BD4}" type="slidenum">
              <a:rPr lang="de-DE" smtClean="0">
                <a:solidFill>
                  <a:prstClr val="black"/>
                </a:solidFill>
              </a:rPr>
              <a:pPr/>
              <a:t>21</a:t>
            </a:fld>
            <a:endParaRPr lang="de-DE" smtClean="0">
              <a:solidFill>
                <a:prstClr val="black"/>
              </a:solidFill>
            </a:endParaRPr>
          </a:p>
        </p:txBody>
      </p:sp>
      <p:sp>
        <p:nvSpPr>
          <p:cNvPr id="150531" name="Rectangle 2"/>
          <p:cNvSpPr>
            <a:spLocks noGrp="1" noRot="1" noChangeAspect="1" noChangeArrowheads="1" noTextEdit="1"/>
          </p:cNvSpPr>
          <p:nvPr>
            <p:ph type="sldImg"/>
          </p:nvPr>
        </p:nvSpPr>
        <p:spPr>
          <a:solidFill>
            <a:srgbClr val="FFFFFF"/>
          </a:solidFill>
          <a:ln/>
        </p:spPr>
      </p:sp>
      <p:sp>
        <p:nvSpPr>
          <p:cNvPr id="150532" name="Rectangle 3"/>
          <p:cNvSpPr>
            <a:spLocks noGrp="1" noChangeArrowheads="1"/>
          </p:cNvSpPr>
          <p:nvPr>
            <p:ph type="body" idx="1"/>
          </p:nvPr>
        </p:nvSpPr>
        <p:spPr>
          <a:solidFill>
            <a:srgbClr val="FFFFFF"/>
          </a:solidFill>
          <a:ln>
            <a:solidFill>
              <a:srgbClr val="000000"/>
            </a:solidFill>
          </a:ln>
        </p:spPr>
        <p:txBody>
          <a:bodyPr/>
          <a:lstStyle/>
          <a:p>
            <a:pPr eaLnBrk="1" hangingPunct="1"/>
            <a:r>
              <a:rPr lang="de-DE" smtClean="0"/>
              <a:t>The reading of the books - happens in „the public“ - the books a published - and therefore a </a:t>
            </a:r>
            <a:r>
              <a:rPr lang="de-DE" b="1" smtClean="0"/>
              <a:t>matter of a public discourse</a:t>
            </a:r>
            <a:r>
              <a:rPr lang="de-DE" smtClean="0"/>
              <a:t>. </a:t>
            </a:r>
          </a:p>
          <a:p>
            <a:pPr eaLnBrk="1" hangingPunct="1"/>
            <a:r>
              <a:rPr lang="de-DE" smtClean="0"/>
              <a:t>All sciences participate in this discourse and so does theology and philosophy, theological and philosophical ethics </a:t>
            </a:r>
          </a:p>
          <a:p>
            <a:pPr eaLnBrk="1" hangingPunct="1"/>
            <a:r>
              <a:rPr lang="de-DE" smtClean="0"/>
              <a:t>This - more or less hidden - discourse is about our human condition - in terms of the questions:</a:t>
            </a:r>
          </a:p>
          <a:p>
            <a:pPr eaLnBrk="1" hangingPunct="1"/>
            <a:r>
              <a:rPr lang="de-DE" smtClean="0"/>
              <a:t>What - or who -  we Human beings „are“ - and „what - or who - we may be or what or who we may be according to our hope“</a:t>
            </a:r>
          </a:p>
          <a:p>
            <a:pPr eaLnBrk="1" hangingPunct="1"/>
            <a:r>
              <a:rPr lang="de-DE" smtClean="0"/>
              <a:t>In this sense we may may talk (in accordance to Michel Foucault) of „sciencific humanism“. As for any humanism there is the question what is the discourse, what is the language (the speech) to articulate what human beeings are, or are going to be, or should be. That means that our understandig of our human existence is very much (not to say totally) mediated by scientific research.</a:t>
            </a:r>
          </a:p>
          <a:p>
            <a:pPr eaLnBrk="1" hangingPunct="1"/>
            <a:r>
              <a:rPr lang="de-DE" smtClean="0"/>
              <a:t>Talking about Safety-matters means talking about us - human beings and their safety: this follows (according to Hans Jonas‘ new categorical imperative): There shall be a humankind. Otherwise, we human beings, could disappear. Whatever we have to say about safety then is mediated by the infinite details of knowledge - with cannot replaced by simple guidelines or guaranties. </a:t>
            </a:r>
          </a:p>
          <a:p>
            <a:pPr eaLnBrk="1" hangingPunct="1"/>
            <a:endParaRPr lang="de-DE" smtClean="0"/>
          </a:p>
          <a:p>
            <a:pPr eaLnBrk="1" hangingPunct="1"/>
            <a:r>
              <a:rPr lang="de-DE" smtClean="0"/>
              <a:t>Talking about human beings however - and about a scientific humanism - we are confronted with the exciting fact that we have to learn an infinite amount of new details which belong to our human condition.</a:t>
            </a:r>
          </a:p>
          <a:p>
            <a:pPr eaLnBrk="1" hangingPunct="1"/>
            <a:r>
              <a:rPr lang="de-DE" smtClean="0"/>
              <a:t>There is a need of </a:t>
            </a:r>
            <a:r>
              <a:rPr lang="de-DE" b="1" smtClean="0"/>
              <a:t>understanding that details in the context of our human condition</a:t>
            </a:r>
            <a:r>
              <a:rPr lang="de-DE" smtClean="0"/>
              <a:t> and related to that condition -</a:t>
            </a:r>
          </a:p>
          <a:p>
            <a:pPr eaLnBrk="1" hangingPunct="1"/>
            <a:endParaRPr lang="de-DE" smtClean="0"/>
          </a:p>
          <a:p>
            <a:pPr eaLnBrk="1" hangingPunct="1"/>
            <a:endParaRPr lang="de-DE" smtClean="0"/>
          </a:p>
          <a:p>
            <a:pPr eaLnBrk="1" hangingPunct="1"/>
            <a:endParaRPr lang="de-DE" smtClean="0"/>
          </a:p>
          <a:p>
            <a:pPr eaLnBrk="1" hangingPunct="1"/>
            <a:endParaRPr lang="de-DE"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1730" name="Rectangle 7"/>
          <p:cNvSpPr>
            <a:spLocks noGrp="1" noChangeArrowheads="1"/>
          </p:cNvSpPr>
          <p:nvPr>
            <p:ph type="sldNum" sz="quarter" idx="5"/>
          </p:nvPr>
        </p:nvSpPr>
        <p:spPr>
          <a:noFill/>
        </p:spPr>
        <p:txBody>
          <a:bodyPr/>
          <a:lstStyle/>
          <a:p>
            <a:fld id="{C77C0318-D623-4FDF-B6F2-56B9BF5D928B}" type="slidenum">
              <a:rPr lang="de-DE" smtClean="0">
                <a:solidFill>
                  <a:prstClr val="black"/>
                </a:solidFill>
              </a:rPr>
              <a:pPr/>
              <a:t>22</a:t>
            </a:fld>
            <a:endParaRPr lang="de-DE" smtClean="0">
              <a:solidFill>
                <a:prstClr val="black"/>
              </a:solidFill>
            </a:endParaRPr>
          </a:p>
        </p:txBody>
      </p:sp>
      <p:sp>
        <p:nvSpPr>
          <p:cNvPr id="201731" name="Rectangle 2"/>
          <p:cNvSpPr>
            <a:spLocks noGrp="1" noRot="1" noChangeAspect="1" noChangeArrowheads="1" noTextEdit="1"/>
          </p:cNvSpPr>
          <p:nvPr>
            <p:ph type="sldImg"/>
          </p:nvPr>
        </p:nvSpPr>
        <p:spPr>
          <a:solidFill>
            <a:srgbClr val="FFFFFF"/>
          </a:solidFill>
          <a:ln/>
        </p:spPr>
      </p:sp>
      <p:sp>
        <p:nvSpPr>
          <p:cNvPr id="201732" name="Rectangle 3"/>
          <p:cNvSpPr>
            <a:spLocks noGrp="1" noChangeArrowheads="1"/>
          </p:cNvSpPr>
          <p:nvPr>
            <p:ph type="body" idx="1"/>
          </p:nvPr>
        </p:nvSpPr>
        <p:spPr>
          <a:solidFill>
            <a:srgbClr val="FFFFFF"/>
          </a:solidFill>
          <a:ln>
            <a:solidFill>
              <a:srgbClr val="000000"/>
            </a:solidFill>
          </a:ln>
        </p:spPr>
        <p:txBody>
          <a:bodyPr/>
          <a:lstStyle/>
          <a:p>
            <a:r>
              <a:rPr lang="de-DE" smtClean="0"/>
              <a:t>Different areas of questions.</a:t>
            </a:r>
          </a:p>
          <a:p>
            <a:r>
              <a:rPr lang="de-DE" smtClean="0"/>
              <a:t>I would like to highlight the question: what do we understand? </a:t>
            </a:r>
          </a:p>
          <a:p>
            <a:r>
              <a:rPr lang="de-DE" smtClean="0"/>
              <a:t>Do we need/ have a hermeneutics of our human condition? Do we need a new one?</a:t>
            </a:r>
          </a:p>
          <a:p>
            <a:r>
              <a:rPr lang="de-DE" smtClean="0"/>
              <a:t>What are new points, new questions? --: e.g.</a:t>
            </a:r>
          </a:p>
          <a:p>
            <a:r>
              <a:rPr lang="de-DE" smtClean="0"/>
              <a:t>Stability</a:t>
            </a:r>
          </a:p>
          <a:p>
            <a:r>
              <a:rPr lang="de-DE" smtClean="0"/>
              <a:t>Identity</a:t>
            </a:r>
          </a:p>
          <a:p>
            <a:r>
              <a:rPr lang="de-DE" smtClean="0"/>
              <a:t>Individuality</a:t>
            </a:r>
          </a:p>
          <a:p>
            <a:r>
              <a:rPr lang="de-DE" smtClean="0"/>
              <a:t>Responsiblity</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pPr>
              <a:defRPr/>
            </a:pPr>
            <a:fld id="{684344FC-718D-4FEC-A967-E4B5E0307A27}" type="slidenum">
              <a:rPr lang="de-DE" smtClean="0">
                <a:solidFill>
                  <a:prstClr val="black"/>
                </a:solidFill>
              </a:rPr>
              <a:pPr>
                <a:defRPr/>
              </a:pPr>
              <a:t>3</a:t>
            </a:fld>
            <a:endParaRPr lang="de-DE">
              <a:solidFill>
                <a:prstClr val="black"/>
              </a:solidFill>
            </a:endParaRPr>
          </a:p>
        </p:txBody>
      </p:sp>
    </p:spTree>
    <p:extLst>
      <p:ext uri="{BB962C8B-B14F-4D97-AF65-F5344CB8AC3E}">
        <p14:creationId xmlns:p14="http://schemas.microsoft.com/office/powerpoint/2010/main" val="6569419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pPr>
              <a:defRPr/>
            </a:pPr>
            <a:fld id="{684344FC-718D-4FEC-A967-E4B5E0307A27}" type="slidenum">
              <a:rPr lang="de-DE" smtClean="0">
                <a:solidFill>
                  <a:prstClr val="black"/>
                </a:solidFill>
              </a:rPr>
              <a:pPr>
                <a:defRPr/>
              </a:pPr>
              <a:t>4</a:t>
            </a:fld>
            <a:endParaRPr lang="de-DE">
              <a:solidFill>
                <a:prstClr val="black"/>
              </a:solidFill>
            </a:endParaRPr>
          </a:p>
        </p:txBody>
      </p:sp>
    </p:spTree>
    <p:extLst>
      <p:ext uri="{BB962C8B-B14F-4D97-AF65-F5344CB8AC3E}">
        <p14:creationId xmlns:p14="http://schemas.microsoft.com/office/powerpoint/2010/main" val="68314654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pPr>
              <a:defRPr/>
            </a:pPr>
            <a:fld id="{684344FC-718D-4FEC-A967-E4B5E0307A27}" type="slidenum">
              <a:rPr lang="de-DE" smtClean="0">
                <a:solidFill>
                  <a:prstClr val="black"/>
                </a:solidFill>
              </a:rPr>
              <a:pPr>
                <a:defRPr/>
              </a:pPr>
              <a:t>5</a:t>
            </a:fld>
            <a:endParaRPr lang="de-DE">
              <a:solidFill>
                <a:prstClr val="black"/>
              </a:solidFill>
            </a:endParaRPr>
          </a:p>
        </p:txBody>
      </p:sp>
    </p:spTree>
    <p:extLst>
      <p:ext uri="{BB962C8B-B14F-4D97-AF65-F5344CB8AC3E}">
        <p14:creationId xmlns:p14="http://schemas.microsoft.com/office/powerpoint/2010/main" val="247548766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pPr>
              <a:defRPr/>
            </a:pPr>
            <a:fld id="{684344FC-718D-4FEC-A967-E4B5E0307A27}" type="slidenum">
              <a:rPr lang="de-DE" smtClean="0">
                <a:solidFill>
                  <a:prstClr val="black"/>
                </a:solidFill>
              </a:rPr>
              <a:pPr>
                <a:defRPr/>
              </a:pPr>
              <a:t>6</a:t>
            </a:fld>
            <a:endParaRPr lang="de-DE">
              <a:solidFill>
                <a:prstClr val="black"/>
              </a:solidFill>
            </a:endParaRPr>
          </a:p>
        </p:txBody>
      </p:sp>
    </p:spTree>
    <p:extLst>
      <p:ext uri="{BB962C8B-B14F-4D97-AF65-F5344CB8AC3E}">
        <p14:creationId xmlns:p14="http://schemas.microsoft.com/office/powerpoint/2010/main" val="127436782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Rectangle 7"/>
          <p:cNvSpPr>
            <a:spLocks noGrp="1" noChangeArrowheads="1"/>
          </p:cNvSpPr>
          <p:nvPr>
            <p:ph type="sldNum" sz="quarter" idx="5"/>
          </p:nvPr>
        </p:nvSpPr>
        <p:spPr>
          <a:noFill/>
        </p:spPr>
        <p:txBody>
          <a:bodyPr/>
          <a:lstStyle/>
          <a:p>
            <a:fld id="{CCF86C4D-37DD-4D5C-8365-A54F5611BFAD}" type="slidenum">
              <a:rPr lang="de-DE" smtClean="0">
                <a:solidFill>
                  <a:prstClr val="black"/>
                </a:solidFill>
              </a:rPr>
              <a:pPr/>
              <a:t>7</a:t>
            </a:fld>
            <a:endParaRPr lang="de-DE" smtClean="0">
              <a:solidFill>
                <a:prstClr val="black"/>
              </a:solidFill>
            </a:endParaRPr>
          </a:p>
        </p:txBody>
      </p:sp>
      <p:sp>
        <p:nvSpPr>
          <p:cNvPr id="132099" name="Rectangle 2"/>
          <p:cNvSpPr>
            <a:spLocks noGrp="1" noRot="1" noChangeAspect="1" noChangeArrowheads="1" noTextEdit="1"/>
          </p:cNvSpPr>
          <p:nvPr>
            <p:ph type="sldImg"/>
          </p:nvPr>
        </p:nvSpPr>
        <p:spPr>
          <a:solidFill>
            <a:srgbClr val="FFFFFF"/>
          </a:solidFill>
          <a:ln/>
        </p:spPr>
      </p:sp>
      <p:sp>
        <p:nvSpPr>
          <p:cNvPr id="132100" name="Rectangle 3"/>
          <p:cNvSpPr>
            <a:spLocks noGrp="1" noChangeArrowheads="1"/>
          </p:cNvSpPr>
          <p:nvPr>
            <p:ph type="body" idx="1"/>
          </p:nvPr>
        </p:nvSpPr>
        <p:spPr>
          <a:solidFill>
            <a:srgbClr val="FFFFFF"/>
          </a:solidFill>
          <a:ln>
            <a:solidFill>
              <a:srgbClr val="000000"/>
            </a:solidFill>
          </a:ln>
        </p:spPr>
        <p:txBody>
          <a:bodyPr/>
          <a:lstStyle/>
          <a:p>
            <a:pPr eaLnBrk="1" hangingPunct="1"/>
            <a:r>
              <a:rPr lang="de-DE" smtClean="0"/>
              <a:t>Siehe dazu: </a:t>
            </a:r>
          </a:p>
          <a:p>
            <a:pPr eaLnBrk="1" hangingPunct="1"/>
            <a:r>
              <a:rPr lang="de-DE" smtClean="0"/>
              <a:t>Paul Ricoeur: Das Selbst als ein anderer –</a:t>
            </a:r>
          </a:p>
          <a:p>
            <a:pPr eaLnBrk="1" hangingPunct="1"/>
            <a:r>
              <a:rPr lang="de-DE" smtClean="0"/>
              <a:t>Und: Moral und Ethik (in: Vom Text zur Person).</a:t>
            </a:r>
          </a:p>
          <a:p>
            <a:pPr eaLnBrk="1" hangingPunct="1"/>
            <a:endParaRPr lang="de-DE" smtClean="0"/>
          </a:p>
          <a:p>
            <a:pPr eaLnBrk="1" hangingPunct="1"/>
            <a:endParaRPr lang="de-DE"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Rectangle 7"/>
          <p:cNvSpPr>
            <a:spLocks noGrp="1" noChangeArrowheads="1"/>
          </p:cNvSpPr>
          <p:nvPr>
            <p:ph type="sldNum" sz="quarter" idx="5"/>
          </p:nvPr>
        </p:nvSpPr>
        <p:spPr>
          <a:noFill/>
        </p:spPr>
        <p:txBody>
          <a:bodyPr/>
          <a:lstStyle/>
          <a:p>
            <a:fld id="{99C41311-21D7-40A1-A7B0-F01DAC754C6D}" type="slidenum">
              <a:rPr lang="de-DE" smtClean="0">
                <a:solidFill>
                  <a:prstClr val="black"/>
                </a:solidFill>
              </a:rPr>
              <a:pPr/>
              <a:t>8</a:t>
            </a:fld>
            <a:endParaRPr lang="de-DE" smtClean="0">
              <a:solidFill>
                <a:prstClr val="black"/>
              </a:solidFill>
            </a:endParaRPr>
          </a:p>
        </p:txBody>
      </p:sp>
      <p:sp>
        <p:nvSpPr>
          <p:cNvPr id="133123" name="Rectangle 2"/>
          <p:cNvSpPr>
            <a:spLocks noGrp="1" noRot="1" noChangeAspect="1" noChangeArrowheads="1" noTextEdit="1"/>
          </p:cNvSpPr>
          <p:nvPr>
            <p:ph type="sldImg"/>
          </p:nvPr>
        </p:nvSpPr>
        <p:spPr>
          <a:solidFill>
            <a:srgbClr val="FFFFFF"/>
          </a:solidFill>
          <a:ln/>
        </p:spPr>
      </p:sp>
      <p:sp>
        <p:nvSpPr>
          <p:cNvPr id="133124" name="Rectangle 3"/>
          <p:cNvSpPr>
            <a:spLocks noGrp="1" noChangeArrowheads="1"/>
          </p:cNvSpPr>
          <p:nvPr>
            <p:ph type="body" idx="1"/>
          </p:nvPr>
        </p:nvSpPr>
        <p:spPr>
          <a:solidFill>
            <a:srgbClr val="FFFFFF"/>
          </a:solidFill>
          <a:ln>
            <a:solidFill>
              <a:srgbClr val="000000"/>
            </a:solidFill>
          </a:ln>
        </p:spPr>
        <p:txBody>
          <a:bodyPr/>
          <a:lstStyle/>
          <a:p>
            <a:pPr eaLnBrk="1" hangingPunct="1"/>
            <a:r>
              <a:rPr lang="de-DE" sz="1400"/>
              <a:t>What are we talking about: at the intersections of ... Disciplines discourses - crossing various discourses- focussed - at the end - on the conditio humana</a:t>
            </a:r>
          </a:p>
          <a:p>
            <a:pPr eaLnBrk="1" hangingPunct="1"/>
            <a:r>
              <a:rPr lang="de-DE" sz="1400"/>
              <a:t>We are going to get new discourses - and within them the various </a:t>
            </a:r>
            <a:r>
              <a:rPr lang="de-DE" sz="1400" b="1"/>
              <a:t>disciplines</a:t>
            </a:r>
          </a:p>
          <a:p>
            <a:pPr eaLnBrk="1" hangingPunct="1"/>
            <a:r>
              <a:rPr lang="de-DE" sz="1400" b="1"/>
              <a:t>Exploring the conditio humana</a:t>
            </a:r>
          </a:p>
          <a:p>
            <a:pPr eaLnBrk="1" hangingPunct="1"/>
            <a:r>
              <a:rPr lang="de-DE" sz="1400"/>
              <a:t>„Reading“ the conditio humana:</a:t>
            </a:r>
          </a:p>
          <a:p>
            <a:pPr eaLnBrk="1" hangingPunct="1"/>
            <a:r>
              <a:rPr lang="de-DE" sz="1400"/>
              <a:t>„As humans in this miniscule part of the universe, we are all subject to the conditions defined by the physical parameters of this universe and by the genetics of our biological nature. </a:t>
            </a:r>
          </a:p>
          <a:p>
            <a:pPr eaLnBrk="1" hangingPunct="1"/>
            <a:r>
              <a:rPr lang="de-DE" sz="1400"/>
              <a:t>Environmental conditions may change due to a number of man-made factors and even more factors we have no means of influencing. Moreover, the way in which we relate to theological concepts and religious convictions can profoundly influence our lives. Thus our fortunes are challenged by a complex set of constant and variable determinants which can be defined as the conditio humana.“</a:t>
            </a:r>
          </a:p>
          <a:p>
            <a:pPr eaLnBrk="1" hangingPunct="1"/>
            <a:r>
              <a:rPr lang="de-DE" sz="1400"/>
              <a:t>What we call the „conditio humana“ is partly overlapping with the „text“ within the book of nature as it is with the „text“ within the book of books.</a:t>
            </a:r>
          </a:p>
          <a:p>
            <a:pPr eaLnBrk="1" hangingPunct="1"/>
            <a:endParaRPr lang="de-DE" sz="1400"/>
          </a:p>
          <a:p>
            <a:pPr eaLnBrk="1" hangingPunct="1"/>
            <a:r>
              <a:rPr lang="de-DE" sz="1400"/>
              <a:t>These old (medieval) metaphors remind us that we have a specific tast to explore human nature - being aware of perhaps different „texts“ within in which we find insights into that nature. </a:t>
            </a:r>
          </a:p>
          <a:p>
            <a:pPr eaLnBrk="1" hangingPunct="1"/>
            <a:r>
              <a:rPr lang="de-DE" sz="1400"/>
              <a:t>Anyway do we need the most complex essemble of texts - in order to read them together, at least because of the consequences which come from our reading, but also - and primarily - because of our „pre-understandings“ - e.g. when we have to talk about the status of development of our human condition, or the status of perfection and the possibilities of correction.</a:t>
            </a:r>
          </a:p>
          <a:p>
            <a:pPr eaLnBrk="1" hangingPunct="1"/>
            <a:r>
              <a:rPr lang="de-DE" sz="1400"/>
              <a:t>Hans Blumenberg, a German philosopher, has described the metaphorology of the different books and their reading. </a:t>
            </a:r>
          </a:p>
          <a:p>
            <a:pPr eaLnBrk="1" hangingPunct="1"/>
            <a:r>
              <a:rPr lang="de-DE" sz="1400"/>
              <a:t>The point is that we do not have only one „reality“ on the one hand and a reading subject on the other but that this „reading subject“ is at the same time the „object“ of a text - like the book of the books - which again has to be read. So what we have are different, various texts which are in dialogue which one another.</a:t>
            </a:r>
          </a:p>
          <a:p>
            <a:pPr eaLnBrk="1" hangingPunct="1"/>
            <a:r>
              <a:rPr lang="de-DE" sz="1400"/>
              <a:t>For example: whe we have to learn from the book of nature about the status of development of our human condition we have to ask at the same time why „we“ the human beings are confronted with this question - why we the human beings are the „elected“ readers of that book.</a:t>
            </a:r>
          </a:p>
          <a:p>
            <a:pPr eaLnBrk="1" hangingPunct="1"/>
            <a:r>
              <a:rPr lang="de-DE" sz="1400"/>
              <a:t>The question is: in what sense are we, human beings, called to be the readers of the book of nature. This is reflected in the books of the books. </a:t>
            </a:r>
          </a:p>
          <a:p>
            <a:pPr eaLnBrk="1" hangingPunct="1"/>
            <a:r>
              <a:rPr lang="de-DE" sz="1400"/>
              <a:t>See Psalm 19.</a:t>
            </a:r>
          </a:p>
          <a:p>
            <a:pPr eaLnBrk="1" hangingPunct="1"/>
            <a:r>
              <a:rPr lang="de-DE" smtClean="0"/>
              <a:t>The heavens are telling the glory of God; and the firmament proclaims his handiwork.</a:t>
            </a:r>
          </a:p>
          <a:p>
            <a:pPr eaLnBrk="1" hangingPunct="1"/>
            <a:r>
              <a:rPr lang="de-DE" smtClean="0"/>
              <a:t> 2 Day to day pours forth speech, and night to night declares knowledge.</a:t>
            </a:r>
          </a:p>
          <a:p>
            <a:pPr eaLnBrk="1" hangingPunct="1"/>
            <a:r>
              <a:rPr lang="de-DE" smtClean="0"/>
              <a:t> 3 There is no speech, nor are there words; their voice is not heard;</a:t>
            </a:r>
          </a:p>
          <a:p>
            <a:pPr eaLnBrk="1" hangingPunct="1"/>
            <a:r>
              <a:rPr lang="de-DE" smtClean="0"/>
              <a:t> 4 yet their voice goes out through all the earth, and their words to the end of the world. In them he has set a tent for the sun,</a:t>
            </a:r>
          </a:p>
          <a:p>
            <a:pPr eaLnBrk="1" hangingPunct="1"/>
            <a:r>
              <a:rPr lang="de-DE" smtClean="0"/>
              <a:t> 5 which comes forth like a bridegroom leaving his chamber, and like a strong man runs its course with joy.</a:t>
            </a:r>
          </a:p>
          <a:p>
            <a:pPr eaLnBrk="1" hangingPunct="1"/>
            <a:r>
              <a:rPr lang="de-DE" smtClean="0"/>
              <a:t> 6 Its rising is from the end of the heavens, and its circuit to the end of them; and there is nothing hid from its heat.</a:t>
            </a:r>
          </a:p>
          <a:p>
            <a:pPr eaLnBrk="1" hangingPunct="1"/>
            <a:r>
              <a:rPr lang="de-DE" smtClean="0"/>
              <a:t> 7 The law of the LORD is perfect, reviving the soul; the testimony of the LORD is sure, making wise the simple;</a:t>
            </a:r>
          </a:p>
          <a:p>
            <a:pPr eaLnBrk="1" hangingPunct="1"/>
            <a:r>
              <a:rPr lang="de-DE" smtClean="0"/>
              <a:t> 8 the precepts of the LORD are right, rejoicing the heart; the commandment of the LORD is pure, enlightening the eyes; </a:t>
            </a:r>
          </a:p>
          <a:p>
            <a:pPr eaLnBrk="1" hangingPunct="1"/>
            <a:r>
              <a:rPr lang="de-DE" smtClean="0"/>
              <a:t> 9 the fear of the LORD is clean, enduring for ever; the ordinances of the LORD are true, and righteous altogether.</a:t>
            </a:r>
          </a:p>
          <a:p>
            <a:pPr eaLnBrk="1" hangingPunct="1"/>
            <a:r>
              <a:rPr lang="de-DE" smtClean="0"/>
              <a:t> 10 More to be desired are they than gold, even much fine gold; sweeter also than honey and drippings of the honeycomb.</a:t>
            </a:r>
          </a:p>
          <a:p>
            <a:pPr eaLnBrk="1" hangingPunct="1"/>
            <a:r>
              <a:rPr lang="de-DE" smtClean="0"/>
              <a:t> 11 Moreover by them is thy servant warned; in keeping them there is great reward.</a:t>
            </a:r>
          </a:p>
          <a:p>
            <a:pPr eaLnBrk="1" hangingPunct="1"/>
            <a:r>
              <a:rPr lang="de-DE" smtClean="0"/>
              <a:t> 12 But who can discern his errors? Clear thou me from hidden faults.</a:t>
            </a:r>
          </a:p>
          <a:p>
            <a:pPr eaLnBrk="1" hangingPunct="1"/>
            <a:r>
              <a:rPr lang="de-DE" smtClean="0"/>
              <a:t> 13 Keep back thy servant also from presumptuous sins; let them not have dominion over me! Then I shall be blameless, and innocent of great transgression.</a:t>
            </a:r>
          </a:p>
          <a:p>
            <a:pPr eaLnBrk="1" hangingPunct="1"/>
            <a:r>
              <a:rPr lang="de-DE" smtClean="0"/>
              <a:t> 14 Let the words of my mouth and the meditation of my heart be acceptable in thy sight, O LORD, my rock and my redeemer.</a:t>
            </a:r>
          </a:p>
          <a:p>
            <a:pPr eaLnBrk="1" hangingPunct="1"/>
            <a:endParaRPr lang="de-DE" smtClean="0"/>
          </a:p>
          <a:p>
            <a:pPr eaLnBrk="1" hangingPunct="1"/>
            <a:endParaRPr lang="de-DE" smtClean="0"/>
          </a:p>
          <a:p>
            <a:pPr eaLnBrk="1" hangingPunct="1"/>
            <a:r>
              <a:rPr lang="de-DE" sz="1400"/>
              <a:t>_______</a:t>
            </a:r>
          </a:p>
          <a:p>
            <a:pPr eaLnBrk="1" hangingPunct="1"/>
            <a:r>
              <a:rPr lang="de-DE" sz="1400"/>
              <a:t>The question then is about the „position“ or „function“ of human beings within the „Process“ of reading and - perhaps - revealing what the world (Nature) and ist truth.</a:t>
            </a:r>
          </a:p>
          <a:p>
            <a:pPr eaLnBrk="1" hangingPunct="1"/>
            <a:r>
              <a:rPr lang="de-DE" sz="1400"/>
              <a:t>Immanuel Kant has this reflected in a classical way: </a:t>
            </a:r>
          </a:p>
          <a:p>
            <a:pPr eaLnBrk="1" hangingPunct="1"/>
            <a:r>
              <a:rPr lang="de-DE" sz="1400"/>
              <a:t>Remember his three fundamental questions concerning our human task in general -</a:t>
            </a:r>
          </a:p>
          <a:p>
            <a:pPr eaLnBrk="1" hangingPunct="1"/>
            <a:endParaRPr lang="de-DE" sz="140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Rectangle 7"/>
          <p:cNvSpPr>
            <a:spLocks noGrp="1" noChangeArrowheads="1"/>
          </p:cNvSpPr>
          <p:nvPr>
            <p:ph type="sldNum" sz="quarter" idx="5"/>
          </p:nvPr>
        </p:nvSpPr>
        <p:spPr>
          <a:noFill/>
        </p:spPr>
        <p:txBody>
          <a:bodyPr/>
          <a:lstStyle/>
          <a:p>
            <a:fld id="{059E8DAB-DB03-47B7-B3B2-7EB091AB06F4}" type="slidenum">
              <a:rPr lang="de-DE" smtClean="0">
                <a:solidFill>
                  <a:prstClr val="black"/>
                </a:solidFill>
              </a:rPr>
              <a:pPr/>
              <a:t>9</a:t>
            </a:fld>
            <a:endParaRPr lang="de-DE" smtClean="0">
              <a:solidFill>
                <a:prstClr val="black"/>
              </a:solidFill>
            </a:endParaRPr>
          </a:p>
        </p:txBody>
      </p:sp>
      <p:sp>
        <p:nvSpPr>
          <p:cNvPr id="134147" name="Rectangle 2"/>
          <p:cNvSpPr>
            <a:spLocks noGrp="1" noRot="1" noChangeAspect="1" noChangeArrowheads="1" noTextEdit="1"/>
          </p:cNvSpPr>
          <p:nvPr>
            <p:ph type="sldImg"/>
          </p:nvPr>
        </p:nvSpPr>
        <p:spPr>
          <a:ln/>
        </p:spPr>
      </p:sp>
      <p:sp>
        <p:nvSpPr>
          <p:cNvPr id="134148" name="Rectangle 3"/>
          <p:cNvSpPr>
            <a:spLocks noGrp="1" noChangeArrowheads="1"/>
          </p:cNvSpPr>
          <p:nvPr>
            <p:ph type="body" idx="1"/>
          </p:nvPr>
        </p:nvSpPr>
        <p:spPr>
          <a:noFill/>
          <a:ln/>
        </p:spPr>
        <p:txBody>
          <a:bodyPr/>
          <a:lstStyle/>
          <a:p>
            <a:pPr eaLnBrk="1" hangingPunct="1"/>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p>
            <a:fld id="{D0C04B82-2DF5-4D8D-853D-6F1B2F9CA974}" type="datetimeFigureOut">
              <a:rPr lang="de-DE" smtClean="0"/>
              <a:t>18.10.2011</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6E268FCC-EA08-46EB-B961-51D92D73808B}" type="slidenum">
              <a:rPr lang="de-DE" smtClean="0"/>
              <a:t>‹Nr.›</a:t>
            </a:fld>
            <a:endParaRPr lang="de-DE"/>
          </a:p>
        </p:txBody>
      </p:sp>
    </p:spTree>
    <p:extLst>
      <p:ext uri="{BB962C8B-B14F-4D97-AF65-F5344CB8AC3E}">
        <p14:creationId xmlns:p14="http://schemas.microsoft.com/office/powerpoint/2010/main" val="41305000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D0C04B82-2DF5-4D8D-853D-6F1B2F9CA974}" type="datetimeFigureOut">
              <a:rPr lang="de-DE" smtClean="0"/>
              <a:t>18.10.2011</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6E268FCC-EA08-46EB-B961-51D92D73808B}" type="slidenum">
              <a:rPr lang="de-DE" smtClean="0"/>
              <a:t>‹Nr.›</a:t>
            </a:fld>
            <a:endParaRPr lang="de-DE"/>
          </a:p>
        </p:txBody>
      </p:sp>
    </p:spTree>
    <p:extLst>
      <p:ext uri="{BB962C8B-B14F-4D97-AF65-F5344CB8AC3E}">
        <p14:creationId xmlns:p14="http://schemas.microsoft.com/office/powerpoint/2010/main" val="30350493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D0C04B82-2DF5-4D8D-853D-6F1B2F9CA974}" type="datetimeFigureOut">
              <a:rPr lang="de-DE" smtClean="0"/>
              <a:t>18.10.2011</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6E268FCC-EA08-46EB-B961-51D92D73808B}" type="slidenum">
              <a:rPr lang="de-DE" smtClean="0"/>
              <a:t>‹Nr.›</a:t>
            </a:fld>
            <a:endParaRPr lang="de-DE"/>
          </a:p>
        </p:txBody>
      </p:sp>
    </p:spTree>
    <p:extLst>
      <p:ext uri="{BB962C8B-B14F-4D97-AF65-F5344CB8AC3E}">
        <p14:creationId xmlns:p14="http://schemas.microsoft.com/office/powerpoint/2010/main" val="112346316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Rectangle 4"/>
          <p:cNvSpPr>
            <a:spLocks noGrp="1" noChangeArrowheads="1"/>
          </p:cNvSpPr>
          <p:nvPr>
            <p:ph type="dt" sz="half" idx="10"/>
          </p:nvPr>
        </p:nvSpPr>
        <p:spPr>
          <a:ln/>
        </p:spPr>
        <p:txBody>
          <a:bodyPr/>
          <a:lstStyle>
            <a:lvl1pPr>
              <a:defRPr/>
            </a:lvl1pPr>
          </a:lstStyle>
          <a:p>
            <a:pPr>
              <a:defRPr/>
            </a:pPr>
            <a:endParaRPr lang="de-DE">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de-DE">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A6EC4275-28D9-44C0-A0C2-1C5CD5412A82}" type="slidenum">
              <a:rPr lang="de-DE">
                <a:solidFill>
                  <a:srgbClr val="000000"/>
                </a:solidFill>
              </a:rPr>
              <a:pPr>
                <a:defRPr/>
              </a:pPr>
              <a:t>‹Nr.›</a:t>
            </a:fld>
            <a:endParaRPr lang="de-DE">
              <a:solidFill>
                <a:srgbClr val="000000"/>
              </a:solidFill>
            </a:endParaRPr>
          </a:p>
        </p:txBody>
      </p:sp>
    </p:spTree>
    <p:extLst>
      <p:ext uri="{BB962C8B-B14F-4D97-AF65-F5344CB8AC3E}">
        <p14:creationId xmlns:p14="http://schemas.microsoft.com/office/powerpoint/2010/main" val="403552236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a:xfrm>
            <a:off x="457200" y="1600200"/>
            <a:ext cx="8229600" cy="4525963"/>
          </a:xfrm>
          <a:prstGeom prst="rect">
            <a:avLst/>
          </a:prstGeom>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endParaRPr lang="de-DE">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de-DE">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AE9FAA97-F97B-4533-B83C-89E32F40E316}" type="slidenum">
              <a:rPr lang="de-DE">
                <a:solidFill>
                  <a:srgbClr val="000000"/>
                </a:solidFill>
              </a:rPr>
              <a:pPr>
                <a:defRPr/>
              </a:pPr>
              <a:t>‹Nr.›</a:t>
            </a:fld>
            <a:endParaRPr lang="de-DE">
              <a:solidFill>
                <a:srgbClr val="000000"/>
              </a:solidFill>
            </a:endParaRPr>
          </a:p>
        </p:txBody>
      </p:sp>
    </p:spTree>
    <p:extLst>
      <p:ext uri="{BB962C8B-B14F-4D97-AF65-F5344CB8AC3E}">
        <p14:creationId xmlns:p14="http://schemas.microsoft.com/office/powerpoint/2010/main" val="267694710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Textmasterformate durch Klicken bearbeiten</a:t>
            </a:r>
          </a:p>
        </p:txBody>
      </p:sp>
      <p:sp>
        <p:nvSpPr>
          <p:cNvPr id="4" name="Rectangle 4"/>
          <p:cNvSpPr>
            <a:spLocks noGrp="1" noChangeArrowheads="1"/>
          </p:cNvSpPr>
          <p:nvPr>
            <p:ph type="dt" sz="half" idx="10"/>
          </p:nvPr>
        </p:nvSpPr>
        <p:spPr>
          <a:ln/>
        </p:spPr>
        <p:txBody>
          <a:bodyPr/>
          <a:lstStyle>
            <a:lvl1pPr>
              <a:defRPr/>
            </a:lvl1pPr>
          </a:lstStyle>
          <a:p>
            <a:pPr>
              <a:defRPr/>
            </a:pPr>
            <a:endParaRPr lang="de-DE">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de-DE">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533E168C-8489-49FC-91F9-73784ACED071}" type="slidenum">
              <a:rPr lang="de-DE">
                <a:solidFill>
                  <a:srgbClr val="000000"/>
                </a:solidFill>
              </a:rPr>
              <a:pPr>
                <a:defRPr/>
              </a:pPr>
              <a:t>‹Nr.›</a:t>
            </a:fld>
            <a:endParaRPr lang="de-DE">
              <a:solidFill>
                <a:srgbClr val="000000"/>
              </a:solidFill>
            </a:endParaRPr>
          </a:p>
        </p:txBody>
      </p:sp>
    </p:spTree>
    <p:extLst>
      <p:ext uri="{BB962C8B-B14F-4D97-AF65-F5344CB8AC3E}">
        <p14:creationId xmlns:p14="http://schemas.microsoft.com/office/powerpoint/2010/main" val="39282468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Rectangle 4"/>
          <p:cNvSpPr>
            <a:spLocks noGrp="1" noChangeArrowheads="1"/>
          </p:cNvSpPr>
          <p:nvPr>
            <p:ph type="dt" sz="half" idx="10"/>
          </p:nvPr>
        </p:nvSpPr>
        <p:spPr>
          <a:ln/>
        </p:spPr>
        <p:txBody>
          <a:bodyPr/>
          <a:lstStyle>
            <a:lvl1pPr>
              <a:defRPr/>
            </a:lvl1pPr>
          </a:lstStyle>
          <a:p>
            <a:pPr>
              <a:defRPr/>
            </a:pPr>
            <a:endParaRPr lang="de-DE">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de-DE">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B67B6D78-DB7C-4768-911E-8696C05FE4EF}" type="slidenum">
              <a:rPr lang="de-DE">
                <a:solidFill>
                  <a:srgbClr val="000000"/>
                </a:solidFill>
              </a:rPr>
              <a:pPr>
                <a:defRPr/>
              </a:pPr>
              <a:t>‹Nr.›</a:t>
            </a:fld>
            <a:endParaRPr lang="de-DE">
              <a:solidFill>
                <a:srgbClr val="000000"/>
              </a:solidFill>
            </a:endParaRPr>
          </a:p>
        </p:txBody>
      </p:sp>
    </p:spTree>
    <p:extLst>
      <p:ext uri="{BB962C8B-B14F-4D97-AF65-F5344CB8AC3E}">
        <p14:creationId xmlns:p14="http://schemas.microsoft.com/office/powerpoint/2010/main" val="47914552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Rectangle 4"/>
          <p:cNvSpPr>
            <a:spLocks noGrp="1" noChangeArrowheads="1"/>
          </p:cNvSpPr>
          <p:nvPr>
            <p:ph type="dt" sz="half" idx="10"/>
          </p:nvPr>
        </p:nvSpPr>
        <p:spPr>
          <a:ln/>
        </p:spPr>
        <p:txBody>
          <a:bodyPr/>
          <a:lstStyle>
            <a:lvl1pPr>
              <a:defRPr/>
            </a:lvl1pPr>
          </a:lstStyle>
          <a:p>
            <a:pPr>
              <a:defRPr/>
            </a:pPr>
            <a:endParaRPr lang="de-DE">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de-DE">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FBC14D86-474E-49C4-B86A-4895E4FC8539}" type="slidenum">
              <a:rPr lang="de-DE">
                <a:solidFill>
                  <a:srgbClr val="000000"/>
                </a:solidFill>
              </a:rPr>
              <a:pPr>
                <a:defRPr/>
              </a:pPr>
              <a:t>‹Nr.›</a:t>
            </a:fld>
            <a:endParaRPr lang="de-DE">
              <a:solidFill>
                <a:srgbClr val="000000"/>
              </a:solidFill>
            </a:endParaRPr>
          </a:p>
        </p:txBody>
      </p:sp>
    </p:spTree>
    <p:extLst>
      <p:ext uri="{BB962C8B-B14F-4D97-AF65-F5344CB8AC3E}">
        <p14:creationId xmlns:p14="http://schemas.microsoft.com/office/powerpoint/2010/main" val="419240229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Rectangle 4"/>
          <p:cNvSpPr>
            <a:spLocks noGrp="1" noChangeArrowheads="1"/>
          </p:cNvSpPr>
          <p:nvPr>
            <p:ph type="dt" sz="half" idx="10"/>
          </p:nvPr>
        </p:nvSpPr>
        <p:spPr>
          <a:ln/>
        </p:spPr>
        <p:txBody>
          <a:bodyPr/>
          <a:lstStyle>
            <a:lvl1pPr>
              <a:defRPr/>
            </a:lvl1pPr>
          </a:lstStyle>
          <a:p>
            <a:pPr>
              <a:defRPr/>
            </a:pPr>
            <a:endParaRPr lang="de-DE">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de-DE">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419A585D-2D11-487D-AF97-7FACE7CC0126}" type="slidenum">
              <a:rPr lang="de-DE">
                <a:solidFill>
                  <a:srgbClr val="000000"/>
                </a:solidFill>
              </a:rPr>
              <a:pPr>
                <a:defRPr/>
              </a:pPr>
              <a:t>‹Nr.›</a:t>
            </a:fld>
            <a:endParaRPr lang="de-DE">
              <a:solidFill>
                <a:srgbClr val="000000"/>
              </a:solidFill>
            </a:endParaRPr>
          </a:p>
        </p:txBody>
      </p:sp>
    </p:spTree>
    <p:extLst>
      <p:ext uri="{BB962C8B-B14F-4D97-AF65-F5344CB8AC3E}">
        <p14:creationId xmlns:p14="http://schemas.microsoft.com/office/powerpoint/2010/main" val="86122587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de-DE">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de-DE">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2ABC84A6-452D-4F23-8001-E6FBED577526}" type="slidenum">
              <a:rPr lang="de-DE">
                <a:solidFill>
                  <a:srgbClr val="000000"/>
                </a:solidFill>
              </a:rPr>
              <a:pPr>
                <a:defRPr/>
              </a:pPr>
              <a:t>‹Nr.›</a:t>
            </a:fld>
            <a:endParaRPr lang="de-DE">
              <a:solidFill>
                <a:srgbClr val="000000"/>
              </a:solidFill>
            </a:endParaRPr>
          </a:p>
        </p:txBody>
      </p:sp>
    </p:spTree>
    <p:extLst>
      <p:ext uri="{BB962C8B-B14F-4D97-AF65-F5344CB8AC3E}">
        <p14:creationId xmlns:p14="http://schemas.microsoft.com/office/powerpoint/2010/main" val="376705427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Rectangle 4"/>
          <p:cNvSpPr>
            <a:spLocks noGrp="1" noChangeArrowheads="1"/>
          </p:cNvSpPr>
          <p:nvPr>
            <p:ph type="dt" sz="half" idx="10"/>
          </p:nvPr>
        </p:nvSpPr>
        <p:spPr>
          <a:ln/>
        </p:spPr>
        <p:txBody>
          <a:bodyPr/>
          <a:lstStyle>
            <a:lvl1pPr>
              <a:defRPr/>
            </a:lvl1pPr>
          </a:lstStyle>
          <a:p>
            <a:pPr>
              <a:defRPr/>
            </a:pPr>
            <a:endParaRPr lang="de-DE">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de-DE">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3037911C-8F4B-4314-AAA2-AE85CA3F95F3}" type="slidenum">
              <a:rPr lang="de-DE">
                <a:solidFill>
                  <a:srgbClr val="000000"/>
                </a:solidFill>
              </a:rPr>
              <a:pPr>
                <a:defRPr/>
              </a:pPr>
              <a:t>‹Nr.›</a:t>
            </a:fld>
            <a:endParaRPr lang="de-DE">
              <a:solidFill>
                <a:srgbClr val="000000"/>
              </a:solidFill>
            </a:endParaRPr>
          </a:p>
        </p:txBody>
      </p:sp>
    </p:spTree>
    <p:extLst>
      <p:ext uri="{BB962C8B-B14F-4D97-AF65-F5344CB8AC3E}">
        <p14:creationId xmlns:p14="http://schemas.microsoft.com/office/powerpoint/2010/main" val="40102607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D0C04B82-2DF5-4D8D-853D-6F1B2F9CA974}" type="datetimeFigureOut">
              <a:rPr lang="de-DE" smtClean="0"/>
              <a:t>18.10.2011</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6E268FCC-EA08-46EB-B961-51D92D73808B}" type="slidenum">
              <a:rPr lang="de-DE" smtClean="0"/>
              <a:t>‹Nr.›</a:t>
            </a:fld>
            <a:endParaRPr lang="de-DE"/>
          </a:p>
        </p:txBody>
      </p:sp>
    </p:spTree>
    <p:extLst>
      <p:ext uri="{BB962C8B-B14F-4D97-AF65-F5344CB8AC3E}">
        <p14:creationId xmlns:p14="http://schemas.microsoft.com/office/powerpoint/2010/main" val="314603774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smtClean="0"/>
          </a:p>
        </p:txBody>
      </p:sp>
      <p:sp>
        <p:nvSpPr>
          <p:cNvPr id="4" name="Textplatzhalt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Rectangle 4"/>
          <p:cNvSpPr>
            <a:spLocks noGrp="1" noChangeArrowheads="1"/>
          </p:cNvSpPr>
          <p:nvPr>
            <p:ph type="dt" sz="half" idx="10"/>
          </p:nvPr>
        </p:nvSpPr>
        <p:spPr>
          <a:ln/>
        </p:spPr>
        <p:txBody>
          <a:bodyPr/>
          <a:lstStyle>
            <a:lvl1pPr>
              <a:defRPr/>
            </a:lvl1pPr>
          </a:lstStyle>
          <a:p>
            <a:pPr>
              <a:defRPr/>
            </a:pPr>
            <a:endParaRPr lang="de-DE">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de-DE">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9D811E57-EF4D-4ACD-B4AE-2B5AFA1CE3F3}" type="slidenum">
              <a:rPr lang="de-DE">
                <a:solidFill>
                  <a:srgbClr val="000000"/>
                </a:solidFill>
              </a:rPr>
              <a:pPr>
                <a:defRPr/>
              </a:pPr>
              <a:t>‹Nr.›</a:t>
            </a:fld>
            <a:endParaRPr lang="de-DE">
              <a:solidFill>
                <a:srgbClr val="000000"/>
              </a:solidFill>
            </a:endParaRPr>
          </a:p>
        </p:txBody>
      </p:sp>
    </p:spTree>
    <p:extLst>
      <p:ext uri="{BB962C8B-B14F-4D97-AF65-F5344CB8AC3E}">
        <p14:creationId xmlns:p14="http://schemas.microsoft.com/office/powerpoint/2010/main" val="344839415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457200" y="1600200"/>
            <a:ext cx="8229600" cy="4525963"/>
          </a:xfrm>
          <a:prstGeom prst="rect">
            <a:avLst/>
          </a:prstGeo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endParaRPr lang="de-DE">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de-DE">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3D3F2C6E-4C2B-46AB-BA88-A66D213A3D94}" type="slidenum">
              <a:rPr lang="de-DE">
                <a:solidFill>
                  <a:srgbClr val="000000"/>
                </a:solidFill>
              </a:rPr>
              <a:pPr>
                <a:defRPr/>
              </a:pPr>
              <a:t>‹Nr.›</a:t>
            </a:fld>
            <a:endParaRPr lang="de-DE">
              <a:solidFill>
                <a:srgbClr val="000000"/>
              </a:solidFill>
            </a:endParaRPr>
          </a:p>
        </p:txBody>
      </p:sp>
    </p:spTree>
    <p:extLst>
      <p:ext uri="{BB962C8B-B14F-4D97-AF65-F5344CB8AC3E}">
        <p14:creationId xmlns:p14="http://schemas.microsoft.com/office/powerpoint/2010/main" val="77666746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91300" y="152400"/>
            <a:ext cx="2095500" cy="5973763"/>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304800" y="152400"/>
            <a:ext cx="6134100" cy="5973763"/>
          </a:xfrm>
          <a:prstGeom prst="rect">
            <a:avLst/>
          </a:prstGeo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endParaRPr lang="de-DE">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de-DE">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E580A6F2-9B0A-4238-A5F0-B9AB2D2405CD}" type="slidenum">
              <a:rPr lang="de-DE">
                <a:solidFill>
                  <a:srgbClr val="000000"/>
                </a:solidFill>
              </a:rPr>
              <a:pPr>
                <a:defRPr/>
              </a:pPr>
              <a:t>‹Nr.›</a:t>
            </a:fld>
            <a:endParaRPr lang="de-DE">
              <a:solidFill>
                <a:srgbClr val="000000"/>
              </a:solidFill>
            </a:endParaRPr>
          </a:p>
        </p:txBody>
      </p:sp>
    </p:spTree>
    <p:extLst>
      <p:ext uri="{BB962C8B-B14F-4D97-AF65-F5344CB8AC3E}">
        <p14:creationId xmlns:p14="http://schemas.microsoft.com/office/powerpoint/2010/main" val="36883985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Textmasterformat bearbeiten</a:t>
            </a:r>
          </a:p>
        </p:txBody>
      </p:sp>
      <p:sp>
        <p:nvSpPr>
          <p:cNvPr id="4" name="Datumsplatzhalter 3"/>
          <p:cNvSpPr>
            <a:spLocks noGrp="1"/>
          </p:cNvSpPr>
          <p:nvPr>
            <p:ph type="dt" sz="half" idx="10"/>
          </p:nvPr>
        </p:nvSpPr>
        <p:spPr/>
        <p:txBody>
          <a:bodyPr/>
          <a:lstStyle/>
          <a:p>
            <a:fld id="{D0C04B82-2DF5-4D8D-853D-6F1B2F9CA974}" type="datetimeFigureOut">
              <a:rPr lang="de-DE" smtClean="0"/>
              <a:t>18.10.2011</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6E268FCC-EA08-46EB-B961-51D92D73808B}" type="slidenum">
              <a:rPr lang="de-DE" smtClean="0"/>
              <a:t>‹Nr.›</a:t>
            </a:fld>
            <a:endParaRPr lang="de-DE"/>
          </a:p>
        </p:txBody>
      </p:sp>
    </p:spTree>
    <p:extLst>
      <p:ext uri="{BB962C8B-B14F-4D97-AF65-F5344CB8AC3E}">
        <p14:creationId xmlns:p14="http://schemas.microsoft.com/office/powerpoint/2010/main" val="36235735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p>
            <a:fld id="{D0C04B82-2DF5-4D8D-853D-6F1B2F9CA974}" type="datetimeFigureOut">
              <a:rPr lang="de-DE" smtClean="0"/>
              <a:t>18.10.2011</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6E268FCC-EA08-46EB-B961-51D92D73808B}" type="slidenum">
              <a:rPr lang="de-DE" smtClean="0"/>
              <a:t>‹Nr.›</a:t>
            </a:fld>
            <a:endParaRPr lang="de-DE"/>
          </a:p>
        </p:txBody>
      </p:sp>
    </p:spTree>
    <p:extLst>
      <p:ext uri="{BB962C8B-B14F-4D97-AF65-F5344CB8AC3E}">
        <p14:creationId xmlns:p14="http://schemas.microsoft.com/office/powerpoint/2010/main" val="156260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p>
            <a:fld id="{D0C04B82-2DF5-4D8D-853D-6F1B2F9CA974}" type="datetimeFigureOut">
              <a:rPr lang="de-DE" smtClean="0"/>
              <a:t>18.10.2011</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6E268FCC-EA08-46EB-B961-51D92D73808B}" type="slidenum">
              <a:rPr lang="de-DE" smtClean="0"/>
              <a:t>‹Nr.›</a:t>
            </a:fld>
            <a:endParaRPr lang="de-DE"/>
          </a:p>
        </p:txBody>
      </p:sp>
    </p:spTree>
    <p:extLst>
      <p:ext uri="{BB962C8B-B14F-4D97-AF65-F5344CB8AC3E}">
        <p14:creationId xmlns:p14="http://schemas.microsoft.com/office/powerpoint/2010/main" val="40790805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p>
            <a:fld id="{D0C04B82-2DF5-4D8D-853D-6F1B2F9CA974}" type="datetimeFigureOut">
              <a:rPr lang="de-DE" smtClean="0"/>
              <a:t>18.10.2011</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6E268FCC-EA08-46EB-B961-51D92D73808B}" type="slidenum">
              <a:rPr lang="de-DE" smtClean="0"/>
              <a:t>‹Nr.›</a:t>
            </a:fld>
            <a:endParaRPr lang="de-DE"/>
          </a:p>
        </p:txBody>
      </p:sp>
    </p:spTree>
    <p:extLst>
      <p:ext uri="{BB962C8B-B14F-4D97-AF65-F5344CB8AC3E}">
        <p14:creationId xmlns:p14="http://schemas.microsoft.com/office/powerpoint/2010/main" val="30506010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D0C04B82-2DF5-4D8D-853D-6F1B2F9CA974}" type="datetimeFigureOut">
              <a:rPr lang="de-DE" smtClean="0"/>
              <a:t>18.10.2011</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6E268FCC-EA08-46EB-B961-51D92D73808B}" type="slidenum">
              <a:rPr lang="de-DE" smtClean="0"/>
              <a:t>‹Nr.›</a:t>
            </a:fld>
            <a:endParaRPr lang="de-DE"/>
          </a:p>
        </p:txBody>
      </p:sp>
    </p:spTree>
    <p:extLst>
      <p:ext uri="{BB962C8B-B14F-4D97-AF65-F5344CB8AC3E}">
        <p14:creationId xmlns:p14="http://schemas.microsoft.com/office/powerpoint/2010/main" val="39407539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p>
            <a:fld id="{D0C04B82-2DF5-4D8D-853D-6F1B2F9CA974}" type="datetimeFigureOut">
              <a:rPr lang="de-DE" smtClean="0"/>
              <a:t>18.10.2011</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6E268FCC-EA08-46EB-B961-51D92D73808B}" type="slidenum">
              <a:rPr lang="de-DE" smtClean="0"/>
              <a:t>‹Nr.›</a:t>
            </a:fld>
            <a:endParaRPr lang="de-DE"/>
          </a:p>
        </p:txBody>
      </p:sp>
    </p:spTree>
    <p:extLst>
      <p:ext uri="{BB962C8B-B14F-4D97-AF65-F5344CB8AC3E}">
        <p14:creationId xmlns:p14="http://schemas.microsoft.com/office/powerpoint/2010/main" val="14684584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p>
            <a:fld id="{D0C04B82-2DF5-4D8D-853D-6F1B2F9CA974}" type="datetimeFigureOut">
              <a:rPr lang="de-DE" smtClean="0"/>
              <a:t>18.10.2011</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6E268FCC-EA08-46EB-B961-51D92D73808B}" type="slidenum">
              <a:rPr lang="de-DE" smtClean="0"/>
              <a:t>‹Nr.›</a:t>
            </a:fld>
            <a:endParaRPr lang="de-DE"/>
          </a:p>
        </p:txBody>
      </p:sp>
    </p:spTree>
    <p:extLst>
      <p:ext uri="{BB962C8B-B14F-4D97-AF65-F5344CB8AC3E}">
        <p14:creationId xmlns:p14="http://schemas.microsoft.com/office/powerpoint/2010/main" val="19566963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e-DE" smtClean="0"/>
              <a:t>Titelmasterformat durch Klicken bearbeiten</a:t>
            </a:r>
            <a:endParaRPr lang="de-DE"/>
          </a:p>
        </p:txBody>
      </p:sp>
      <p:sp>
        <p:nvSpPr>
          <p:cNvPr id="3" name="Textplatzhalt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0C04B82-2DF5-4D8D-853D-6F1B2F9CA974}" type="datetimeFigureOut">
              <a:rPr lang="de-DE" smtClean="0"/>
              <a:t>18.10.2011</a:t>
            </a:fld>
            <a:endParaRPr lang="de-DE"/>
          </a:p>
        </p:txBody>
      </p:sp>
      <p:sp>
        <p:nvSpPr>
          <p:cNvPr id="5" name="Fußzeilenplatzhalt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E268FCC-EA08-46EB-B961-51D92D73808B}" type="slidenum">
              <a:rPr lang="de-DE" smtClean="0"/>
              <a:t>‹Nr.›</a:t>
            </a:fld>
            <a:endParaRPr lang="de-DE"/>
          </a:p>
        </p:txBody>
      </p:sp>
    </p:spTree>
    <p:extLst>
      <p:ext uri="{BB962C8B-B14F-4D97-AF65-F5344CB8AC3E}">
        <p14:creationId xmlns:p14="http://schemas.microsoft.com/office/powerpoint/2010/main" val="15700634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04800" y="152400"/>
            <a:ext cx="2514600" cy="228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de-DE" smtClean="0"/>
              <a:t>Click to edit Master title style</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Times New Roman" pitchFamily="18" charset="0"/>
              </a:defRPr>
            </a:lvl1pPr>
          </a:lstStyle>
          <a:p>
            <a:pPr fontAlgn="base">
              <a:spcBef>
                <a:spcPct val="0"/>
              </a:spcBef>
              <a:spcAft>
                <a:spcPct val="0"/>
              </a:spcAft>
              <a:defRPr/>
            </a:pPr>
            <a:endParaRPr lang="de-DE">
              <a:solidFill>
                <a:srgbClr val="000000"/>
              </a:solidFill>
            </a:endParaRPr>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Times New Roman" pitchFamily="18" charset="0"/>
              </a:defRPr>
            </a:lvl1pPr>
          </a:lstStyle>
          <a:p>
            <a:pPr fontAlgn="base">
              <a:spcBef>
                <a:spcPct val="0"/>
              </a:spcBef>
              <a:spcAft>
                <a:spcPct val="0"/>
              </a:spcAft>
              <a:defRPr/>
            </a:pPr>
            <a:endParaRPr lang="de-DE">
              <a:solidFill>
                <a:srgbClr val="000000"/>
              </a:solidFill>
            </a:endParaRPr>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Times New Roman" pitchFamily="18" charset="0"/>
              </a:defRPr>
            </a:lvl1pPr>
          </a:lstStyle>
          <a:p>
            <a:pPr fontAlgn="base">
              <a:spcBef>
                <a:spcPct val="0"/>
              </a:spcBef>
              <a:spcAft>
                <a:spcPct val="0"/>
              </a:spcAft>
              <a:defRPr/>
            </a:pPr>
            <a:fld id="{39ED8975-5DA9-4EB3-BF14-23882D1432E8}" type="slidenum">
              <a:rPr lang="de-DE">
                <a:solidFill>
                  <a:srgbClr val="000000"/>
                </a:solidFill>
              </a:rPr>
              <a:pPr fontAlgn="base">
                <a:spcBef>
                  <a:spcPct val="0"/>
                </a:spcBef>
                <a:spcAft>
                  <a:spcPct val="0"/>
                </a:spcAft>
                <a:defRPr/>
              </a:pPr>
              <a:t>‹Nr.›</a:t>
            </a:fld>
            <a:endParaRPr lang="de-DE">
              <a:solidFill>
                <a:srgbClr val="000000"/>
              </a:solidFill>
            </a:endParaRPr>
          </a:p>
        </p:txBody>
      </p:sp>
    </p:spTree>
    <p:extLst>
      <p:ext uri="{BB962C8B-B14F-4D97-AF65-F5344CB8AC3E}">
        <p14:creationId xmlns:p14="http://schemas.microsoft.com/office/powerpoint/2010/main" val="37131639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0" fontAlgn="base" hangingPunct="0">
        <a:spcBef>
          <a:spcPct val="0"/>
        </a:spcBef>
        <a:spcAft>
          <a:spcPct val="0"/>
        </a:spcAft>
        <a:defRPr sz="1200">
          <a:solidFill>
            <a:schemeClr val="tx2"/>
          </a:solidFill>
          <a:latin typeface="+mj-lt"/>
          <a:ea typeface="+mj-ea"/>
          <a:cs typeface="+mj-cs"/>
        </a:defRPr>
      </a:lvl1pPr>
      <a:lvl2pPr algn="l" rtl="0" eaLnBrk="0" fontAlgn="base" hangingPunct="0">
        <a:spcBef>
          <a:spcPct val="0"/>
        </a:spcBef>
        <a:spcAft>
          <a:spcPct val="0"/>
        </a:spcAft>
        <a:defRPr sz="1200">
          <a:solidFill>
            <a:schemeClr val="tx2"/>
          </a:solidFill>
          <a:latin typeface="Times New Roman" pitchFamily="18" charset="0"/>
        </a:defRPr>
      </a:lvl2pPr>
      <a:lvl3pPr algn="l" rtl="0" eaLnBrk="0" fontAlgn="base" hangingPunct="0">
        <a:spcBef>
          <a:spcPct val="0"/>
        </a:spcBef>
        <a:spcAft>
          <a:spcPct val="0"/>
        </a:spcAft>
        <a:defRPr sz="1200">
          <a:solidFill>
            <a:schemeClr val="tx2"/>
          </a:solidFill>
          <a:latin typeface="Times New Roman" pitchFamily="18" charset="0"/>
        </a:defRPr>
      </a:lvl3pPr>
      <a:lvl4pPr algn="l" rtl="0" eaLnBrk="0" fontAlgn="base" hangingPunct="0">
        <a:spcBef>
          <a:spcPct val="0"/>
        </a:spcBef>
        <a:spcAft>
          <a:spcPct val="0"/>
        </a:spcAft>
        <a:defRPr sz="1200">
          <a:solidFill>
            <a:schemeClr val="tx2"/>
          </a:solidFill>
          <a:latin typeface="Times New Roman" pitchFamily="18" charset="0"/>
        </a:defRPr>
      </a:lvl4pPr>
      <a:lvl5pPr algn="l" rtl="0" eaLnBrk="0" fontAlgn="base" hangingPunct="0">
        <a:spcBef>
          <a:spcPct val="0"/>
        </a:spcBef>
        <a:spcAft>
          <a:spcPct val="0"/>
        </a:spcAft>
        <a:defRPr sz="1200">
          <a:solidFill>
            <a:schemeClr val="tx2"/>
          </a:solidFill>
          <a:latin typeface="Times New Roman" pitchFamily="18" charset="0"/>
        </a:defRPr>
      </a:lvl5pPr>
      <a:lvl6pPr marL="457200" algn="l" rtl="0" fontAlgn="base">
        <a:spcBef>
          <a:spcPct val="0"/>
        </a:spcBef>
        <a:spcAft>
          <a:spcPct val="0"/>
        </a:spcAft>
        <a:defRPr sz="1200">
          <a:solidFill>
            <a:schemeClr val="tx2"/>
          </a:solidFill>
          <a:latin typeface="Times New Roman" pitchFamily="18" charset="0"/>
        </a:defRPr>
      </a:lvl6pPr>
      <a:lvl7pPr marL="914400" algn="l" rtl="0" fontAlgn="base">
        <a:spcBef>
          <a:spcPct val="0"/>
        </a:spcBef>
        <a:spcAft>
          <a:spcPct val="0"/>
        </a:spcAft>
        <a:defRPr sz="1200">
          <a:solidFill>
            <a:schemeClr val="tx2"/>
          </a:solidFill>
          <a:latin typeface="Times New Roman" pitchFamily="18" charset="0"/>
        </a:defRPr>
      </a:lvl7pPr>
      <a:lvl8pPr marL="1371600" algn="l" rtl="0" fontAlgn="base">
        <a:spcBef>
          <a:spcPct val="0"/>
        </a:spcBef>
        <a:spcAft>
          <a:spcPct val="0"/>
        </a:spcAft>
        <a:defRPr sz="1200">
          <a:solidFill>
            <a:schemeClr val="tx2"/>
          </a:solidFill>
          <a:latin typeface="Times New Roman" pitchFamily="18" charset="0"/>
        </a:defRPr>
      </a:lvl8pPr>
      <a:lvl9pPr marL="1828800" algn="l" rtl="0" fontAlgn="base">
        <a:spcBef>
          <a:spcPct val="0"/>
        </a:spcBef>
        <a:spcAft>
          <a:spcPct val="0"/>
        </a:spcAft>
        <a:defRPr sz="12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8.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5.xml"/><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8.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18.xml"/><Relationship Id="rId1" Type="http://schemas.openxmlformats.org/officeDocument/2006/relationships/vmlDrawing" Target="../drawings/vmlDrawing2.vml"/><Relationship Id="rId5" Type="http://schemas.openxmlformats.org/officeDocument/2006/relationships/image" Target="../media/image4.wmf"/><Relationship Id="rId4" Type="http://schemas.openxmlformats.org/officeDocument/2006/relationships/oleObject" Target="../embeddings/oleObject3.bin"/></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8.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8.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8.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7" Type="http://schemas.openxmlformats.org/officeDocument/2006/relationships/image" Target="../media/image2.wmf"/><Relationship Id="rId2" Type="http://schemas.openxmlformats.org/officeDocument/2006/relationships/slideLayout" Target="../slideLayouts/slideLayout18.xml"/><Relationship Id="rId1" Type="http://schemas.openxmlformats.org/officeDocument/2006/relationships/vmlDrawing" Target="../drawings/vmlDrawing1.vml"/><Relationship Id="rId6" Type="http://schemas.openxmlformats.org/officeDocument/2006/relationships/oleObject" Target="../embeddings/oleObject2.bin"/><Relationship Id="rId5" Type="http://schemas.openxmlformats.org/officeDocument/2006/relationships/image" Target="../media/image1.wmf"/><Relationship Id="rId4" Type="http://schemas.openxmlformats.org/officeDocument/2006/relationships/oleObject" Target="../embeddings/oleObject1.bin"/></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idx="4294967295"/>
          </p:nvPr>
        </p:nvSpPr>
        <p:spPr/>
        <p:txBody>
          <a:bodyPr/>
          <a:lstStyle/>
          <a:p>
            <a:pPr eaLnBrk="1" hangingPunct="1"/>
            <a:r>
              <a:rPr lang="de-DE" dirty="0" smtClean="0"/>
              <a:t>Titel</a:t>
            </a:r>
            <a:endParaRPr lang="en-GB" dirty="0" smtClean="0"/>
          </a:p>
        </p:txBody>
      </p:sp>
      <p:sp>
        <p:nvSpPr>
          <p:cNvPr id="2051" name="Text Box 3"/>
          <p:cNvSpPr txBox="1">
            <a:spLocks noChangeArrowheads="1"/>
          </p:cNvSpPr>
          <p:nvPr/>
        </p:nvSpPr>
        <p:spPr bwMode="auto">
          <a:xfrm>
            <a:off x="609600" y="1524000"/>
            <a:ext cx="7748588" cy="3140075"/>
          </a:xfrm>
          <a:prstGeom prst="rect">
            <a:avLst/>
          </a:prstGeom>
          <a:noFill/>
          <a:ln w="9525">
            <a:noFill/>
            <a:miter lim="800000"/>
            <a:headEnd/>
            <a:tailEnd/>
          </a:ln>
        </p:spPr>
        <p:txBody>
          <a:bodyPr wrap="none">
            <a:spAutoFit/>
          </a:bodyPr>
          <a:lstStyle/>
          <a:p>
            <a:pPr fontAlgn="base">
              <a:spcBef>
                <a:spcPct val="0"/>
              </a:spcBef>
              <a:spcAft>
                <a:spcPct val="0"/>
              </a:spcAft>
            </a:pPr>
            <a:r>
              <a:rPr lang="de-DE" sz="4000" b="1">
                <a:solidFill>
                  <a:srgbClr val="000000"/>
                </a:solidFill>
                <a:latin typeface="Times" pitchFamily="18" charset="0"/>
                <a:cs typeface="Times New Roman" pitchFamily="18" charset="0"/>
              </a:rPr>
              <a:t>Molekulare Biologie und Medizin: </a:t>
            </a:r>
          </a:p>
          <a:p>
            <a:pPr fontAlgn="base">
              <a:spcBef>
                <a:spcPct val="0"/>
              </a:spcBef>
              <a:spcAft>
                <a:spcPct val="0"/>
              </a:spcAft>
            </a:pPr>
            <a:r>
              <a:rPr lang="de-DE" sz="4000" b="1">
                <a:solidFill>
                  <a:srgbClr val="000000"/>
                </a:solidFill>
                <a:latin typeface="Times" pitchFamily="18" charset="0"/>
                <a:cs typeface="Times New Roman" pitchFamily="18" charset="0"/>
              </a:rPr>
              <a:t>Fakten und ethische Bewertung</a:t>
            </a:r>
            <a:endParaRPr lang="en-US" sz="4000">
              <a:solidFill>
                <a:srgbClr val="000000"/>
              </a:solidFill>
              <a:cs typeface="Times New Roman" pitchFamily="18" charset="0"/>
            </a:endParaRPr>
          </a:p>
          <a:p>
            <a:pPr fontAlgn="base">
              <a:spcBef>
                <a:spcPct val="0"/>
              </a:spcBef>
              <a:spcAft>
                <a:spcPct val="0"/>
              </a:spcAft>
            </a:pPr>
            <a:r>
              <a:rPr lang="de-DE" sz="4000" b="1">
                <a:solidFill>
                  <a:srgbClr val="000000"/>
                </a:solidFill>
                <a:latin typeface="Times" pitchFamily="18" charset="0"/>
                <a:cs typeface="Times New Roman" pitchFamily="18" charset="0"/>
              </a:rPr>
              <a:t> </a:t>
            </a:r>
            <a:endParaRPr lang="en-US" sz="4000">
              <a:solidFill>
                <a:srgbClr val="000000"/>
              </a:solidFill>
              <a:cs typeface="Times New Roman" pitchFamily="18" charset="0"/>
            </a:endParaRPr>
          </a:p>
          <a:p>
            <a:pPr fontAlgn="base">
              <a:spcBef>
                <a:spcPct val="0"/>
              </a:spcBef>
              <a:spcAft>
                <a:spcPct val="0"/>
              </a:spcAft>
            </a:pPr>
            <a:r>
              <a:rPr lang="de-DE" sz="4000">
                <a:solidFill>
                  <a:srgbClr val="000000"/>
                </a:solidFill>
                <a:latin typeface="Times" pitchFamily="18" charset="0"/>
                <a:cs typeface="Times New Roman" pitchFamily="18" charset="0"/>
              </a:rPr>
              <a:t>Walter Doerfler und Hans G. Ulrich</a:t>
            </a:r>
            <a:endParaRPr lang="en-US" sz="4000">
              <a:solidFill>
                <a:srgbClr val="000000"/>
              </a:solidFill>
              <a:cs typeface="Times New Roman" pitchFamily="18" charset="0"/>
            </a:endParaRPr>
          </a:p>
          <a:p>
            <a:pPr fontAlgn="base">
              <a:spcBef>
                <a:spcPct val="0"/>
              </a:spcBef>
              <a:spcAft>
                <a:spcPct val="0"/>
              </a:spcAft>
            </a:pPr>
            <a:endParaRPr lang="en-GB" sz="4000">
              <a:solidFill>
                <a:srgbClr val="000000"/>
              </a:solidFill>
            </a:endParaRPr>
          </a:p>
        </p:txBody>
      </p:sp>
      <p:sp>
        <p:nvSpPr>
          <p:cNvPr id="2052" name="Foliennummernplatzhalter 3"/>
          <p:cNvSpPr>
            <a:spLocks noGrp="1"/>
          </p:cNvSpPr>
          <p:nvPr>
            <p:ph type="sldNum" sz="quarter" idx="12"/>
          </p:nvPr>
        </p:nvSpPr>
        <p:spPr>
          <a:noFill/>
        </p:spPr>
        <p:txBody>
          <a:bodyPr/>
          <a:lstStyle/>
          <a:p>
            <a:fld id="{5B6E98CD-1A7D-4488-BD63-B8D99B1CD85D}" type="slidenum">
              <a:rPr lang="de-DE" smtClean="0">
                <a:solidFill>
                  <a:srgbClr val="000000"/>
                </a:solidFill>
              </a:rPr>
              <a:pPr/>
              <a:t>1</a:t>
            </a:fld>
            <a:endParaRPr lang="de-DE" smtClean="0">
              <a:solidFill>
                <a:srgbClr val="000000"/>
              </a:solidFill>
            </a:endParaRPr>
          </a:p>
        </p:txBody>
      </p:sp>
    </p:spTree>
    <p:extLst>
      <p:ext uri="{BB962C8B-B14F-4D97-AF65-F5344CB8AC3E}">
        <p14:creationId xmlns:p14="http://schemas.microsoft.com/office/powerpoint/2010/main" val="421856883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de-DE" dirty="0" smtClean="0"/>
              <a:t>Psalm 19 - Buber</a:t>
            </a:r>
          </a:p>
        </p:txBody>
      </p:sp>
      <p:sp>
        <p:nvSpPr>
          <p:cNvPr id="10243" name="Text Box 3"/>
          <p:cNvSpPr txBox="1">
            <a:spLocks noChangeArrowheads="1"/>
          </p:cNvSpPr>
          <p:nvPr/>
        </p:nvSpPr>
        <p:spPr bwMode="auto">
          <a:xfrm>
            <a:off x="3000375" y="0"/>
            <a:ext cx="4864100" cy="6462713"/>
          </a:xfrm>
          <a:prstGeom prst="rect">
            <a:avLst/>
          </a:prstGeom>
          <a:noFill/>
          <a:ln w="9525">
            <a:noFill/>
            <a:miter lim="800000"/>
            <a:headEnd/>
            <a:tailEnd/>
          </a:ln>
        </p:spPr>
        <p:txBody>
          <a:bodyPr>
            <a:spAutoFit/>
          </a:bodyPr>
          <a:lstStyle/>
          <a:p>
            <a:pPr fontAlgn="base">
              <a:spcBef>
                <a:spcPct val="0"/>
              </a:spcBef>
              <a:spcAft>
                <a:spcPct val="0"/>
              </a:spcAft>
            </a:pPr>
            <a:r>
              <a:rPr lang="de-DE">
                <a:solidFill>
                  <a:srgbClr val="000000"/>
                </a:solidFill>
              </a:rPr>
              <a:t>2 Die Himmel erzählen die Ehre Gottes,</a:t>
            </a:r>
          </a:p>
          <a:p>
            <a:pPr fontAlgn="base">
              <a:spcBef>
                <a:spcPct val="0"/>
              </a:spcBef>
              <a:spcAft>
                <a:spcPct val="0"/>
              </a:spcAft>
            </a:pPr>
            <a:r>
              <a:rPr lang="de-DE">
                <a:solidFill>
                  <a:srgbClr val="000000"/>
                </a:solidFill>
              </a:rPr>
              <a:t>die Tat seiner Hände meldet das Gewölb:</a:t>
            </a:r>
          </a:p>
          <a:p>
            <a:pPr fontAlgn="base">
              <a:spcBef>
                <a:spcPct val="0"/>
              </a:spcBef>
              <a:spcAft>
                <a:spcPct val="0"/>
              </a:spcAft>
            </a:pPr>
            <a:r>
              <a:rPr lang="de-DE">
                <a:solidFill>
                  <a:srgbClr val="000000"/>
                </a:solidFill>
              </a:rPr>
              <a:t>3 Sprache sprudelt Tag dem Tag zu,</a:t>
            </a:r>
          </a:p>
          <a:p>
            <a:pPr fontAlgn="base">
              <a:spcBef>
                <a:spcPct val="0"/>
              </a:spcBef>
              <a:spcAft>
                <a:spcPct val="0"/>
              </a:spcAft>
            </a:pPr>
            <a:r>
              <a:rPr lang="de-DE">
                <a:solidFill>
                  <a:srgbClr val="000000"/>
                </a:solidFill>
              </a:rPr>
              <a:t>Kunde zeigt Nacht der Nacht an,</a:t>
            </a:r>
          </a:p>
          <a:p>
            <a:pPr fontAlgn="base">
              <a:spcBef>
                <a:spcPct val="0"/>
              </a:spcBef>
              <a:spcAft>
                <a:spcPct val="0"/>
              </a:spcAft>
            </a:pPr>
            <a:r>
              <a:rPr lang="de-DE">
                <a:solidFill>
                  <a:srgbClr val="000000"/>
                </a:solidFill>
              </a:rPr>
              <a:t>4 </a:t>
            </a:r>
            <a:r>
              <a:rPr lang="de-DE" b="1">
                <a:solidFill>
                  <a:srgbClr val="000000"/>
                </a:solidFill>
              </a:rPr>
              <a:t>kein Sprechen ists, keine Rede,</a:t>
            </a:r>
          </a:p>
          <a:p>
            <a:pPr fontAlgn="base">
              <a:spcBef>
                <a:spcPct val="0"/>
              </a:spcBef>
              <a:spcAft>
                <a:spcPct val="0"/>
              </a:spcAft>
            </a:pPr>
            <a:r>
              <a:rPr lang="de-DE" b="1">
                <a:solidFill>
                  <a:srgbClr val="000000"/>
                </a:solidFill>
              </a:rPr>
              <a:t>unhörbar bleibt ihre Stimme, -</a:t>
            </a:r>
          </a:p>
          <a:p>
            <a:pPr fontAlgn="base">
              <a:spcBef>
                <a:spcPct val="0"/>
              </a:spcBef>
              <a:spcAft>
                <a:spcPct val="0"/>
              </a:spcAft>
            </a:pPr>
            <a:r>
              <a:rPr lang="de-DE">
                <a:solidFill>
                  <a:srgbClr val="000000"/>
                </a:solidFill>
              </a:rPr>
              <a:t>5 über alles Erdreich fährt ihr Schwall,</a:t>
            </a:r>
          </a:p>
          <a:p>
            <a:pPr fontAlgn="base">
              <a:spcBef>
                <a:spcPct val="0"/>
              </a:spcBef>
              <a:spcAft>
                <a:spcPct val="0"/>
              </a:spcAft>
            </a:pPr>
            <a:r>
              <a:rPr lang="de-DE">
                <a:solidFill>
                  <a:srgbClr val="000000"/>
                </a:solidFill>
              </a:rPr>
              <a:t>an das Ende der Welt ihr Geraun.</a:t>
            </a:r>
          </a:p>
          <a:p>
            <a:pPr fontAlgn="base">
              <a:spcBef>
                <a:spcPct val="0"/>
              </a:spcBef>
              <a:spcAft>
                <a:spcPct val="0"/>
              </a:spcAft>
            </a:pPr>
            <a:r>
              <a:rPr lang="de-DE">
                <a:solidFill>
                  <a:srgbClr val="000000"/>
                </a:solidFill>
              </a:rPr>
              <a:t>6 Dem Sonnenball setzte ein Zelt er an ihnen,</a:t>
            </a:r>
          </a:p>
          <a:p>
            <a:pPr fontAlgn="base">
              <a:spcBef>
                <a:spcPct val="0"/>
              </a:spcBef>
              <a:spcAft>
                <a:spcPct val="0"/>
              </a:spcAft>
            </a:pPr>
            <a:r>
              <a:rPr lang="de-DE">
                <a:solidFill>
                  <a:srgbClr val="000000"/>
                </a:solidFill>
              </a:rPr>
              <a:t>der fährt wie ein Bräutigam aus seinem Gemach,</a:t>
            </a:r>
          </a:p>
          <a:p>
            <a:pPr fontAlgn="base">
              <a:spcBef>
                <a:spcPct val="0"/>
              </a:spcBef>
              <a:spcAft>
                <a:spcPct val="0"/>
              </a:spcAft>
            </a:pPr>
            <a:r>
              <a:rPr lang="de-DE">
                <a:solidFill>
                  <a:srgbClr val="000000"/>
                </a:solidFill>
              </a:rPr>
              <a:t>entzückt sich wie ein Held, zu laufen die Bahn,</a:t>
            </a:r>
          </a:p>
          <a:p>
            <a:pPr fontAlgn="base">
              <a:spcBef>
                <a:spcPct val="0"/>
              </a:spcBef>
              <a:spcAft>
                <a:spcPct val="0"/>
              </a:spcAft>
            </a:pPr>
            <a:r>
              <a:rPr lang="de-DE">
                <a:solidFill>
                  <a:srgbClr val="000000"/>
                </a:solidFill>
              </a:rPr>
              <a:t>7 vom Ende der Himmel ist seine Ausfahrt,</a:t>
            </a:r>
          </a:p>
          <a:p>
            <a:pPr fontAlgn="base">
              <a:spcBef>
                <a:spcPct val="0"/>
              </a:spcBef>
              <a:spcAft>
                <a:spcPct val="0"/>
              </a:spcAft>
            </a:pPr>
            <a:r>
              <a:rPr lang="de-DE">
                <a:solidFill>
                  <a:srgbClr val="000000"/>
                </a:solidFill>
              </a:rPr>
              <a:t>sein Umschwung an ihren Enden,</a:t>
            </a:r>
          </a:p>
          <a:p>
            <a:pPr fontAlgn="base">
              <a:spcBef>
                <a:spcPct val="0"/>
              </a:spcBef>
              <a:spcAft>
                <a:spcPct val="0"/>
              </a:spcAft>
            </a:pPr>
            <a:r>
              <a:rPr lang="de-DE">
                <a:solidFill>
                  <a:srgbClr val="000000"/>
                </a:solidFill>
              </a:rPr>
              <a:t>nichts bleibt vor seiner Hitze verborgen.</a:t>
            </a:r>
          </a:p>
          <a:p>
            <a:pPr fontAlgn="base">
              <a:spcBef>
                <a:spcPct val="0"/>
              </a:spcBef>
              <a:spcAft>
                <a:spcPct val="0"/>
              </a:spcAft>
            </a:pPr>
            <a:endParaRPr lang="de-DE">
              <a:solidFill>
                <a:srgbClr val="000000"/>
              </a:solidFill>
            </a:endParaRPr>
          </a:p>
          <a:p>
            <a:pPr fontAlgn="base">
              <a:spcBef>
                <a:spcPct val="0"/>
              </a:spcBef>
              <a:spcAft>
                <a:spcPct val="0"/>
              </a:spcAft>
            </a:pPr>
            <a:r>
              <a:rPr lang="de-DE" b="1">
                <a:solidFill>
                  <a:srgbClr val="000000"/>
                </a:solidFill>
              </a:rPr>
              <a:t>8 SEINE Weisung ist schlicht, </a:t>
            </a:r>
          </a:p>
          <a:p>
            <a:pPr fontAlgn="base">
              <a:spcBef>
                <a:spcPct val="0"/>
              </a:spcBef>
              <a:spcAft>
                <a:spcPct val="0"/>
              </a:spcAft>
            </a:pPr>
            <a:r>
              <a:rPr lang="de-DE" b="1">
                <a:solidFill>
                  <a:srgbClr val="000000"/>
                </a:solidFill>
              </a:rPr>
              <a:t>die Seele wiederbringend,</a:t>
            </a:r>
          </a:p>
          <a:p>
            <a:pPr fontAlgn="base">
              <a:spcBef>
                <a:spcPct val="0"/>
              </a:spcBef>
              <a:spcAft>
                <a:spcPct val="0"/>
              </a:spcAft>
            </a:pPr>
            <a:r>
              <a:rPr lang="de-DE">
                <a:solidFill>
                  <a:srgbClr val="000000"/>
                </a:solidFill>
              </a:rPr>
              <a:t>SEINE Vergegenwärtigung treu,</a:t>
            </a:r>
          </a:p>
          <a:p>
            <a:pPr fontAlgn="base">
              <a:spcBef>
                <a:spcPct val="0"/>
              </a:spcBef>
              <a:spcAft>
                <a:spcPct val="0"/>
              </a:spcAft>
            </a:pPr>
            <a:r>
              <a:rPr lang="de-DE">
                <a:solidFill>
                  <a:srgbClr val="000000"/>
                </a:solidFill>
              </a:rPr>
              <a:t>den Einfältigen weisemachend,</a:t>
            </a:r>
          </a:p>
          <a:p>
            <a:pPr fontAlgn="base">
              <a:spcBef>
                <a:spcPct val="0"/>
              </a:spcBef>
              <a:spcAft>
                <a:spcPct val="0"/>
              </a:spcAft>
            </a:pPr>
            <a:r>
              <a:rPr lang="de-DE">
                <a:solidFill>
                  <a:srgbClr val="000000"/>
                </a:solidFill>
              </a:rPr>
              <a:t>9 SEINE Anordnungen sind gerade,</a:t>
            </a:r>
          </a:p>
          <a:p>
            <a:pPr fontAlgn="base">
              <a:spcBef>
                <a:spcPct val="0"/>
              </a:spcBef>
              <a:spcAft>
                <a:spcPct val="0"/>
              </a:spcAft>
            </a:pPr>
            <a:r>
              <a:rPr lang="de-DE">
                <a:solidFill>
                  <a:srgbClr val="000000"/>
                </a:solidFill>
              </a:rPr>
              <a:t>das Herz erfreuend,</a:t>
            </a:r>
          </a:p>
          <a:p>
            <a:pPr fontAlgn="base">
              <a:spcBef>
                <a:spcPct val="0"/>
              </a:spcBef>
              <a:spcAft>
                <a:spcPct val="0"/>
              </a:spcAft>
            </a:pPr>
            <a:r>
              <a:rPr lang="de-DE">
                <a:solidFill>
                  <a:srgbClr val="000000"/>
                </a:solidFill>
              </a:rPr>
              <a:t>SEIN Gebot ist lauter,</a:t>
            </a:r>
          </a:p>
          <a:p>
            <a:pPr fontAlgn="base">
              <a:spcBef>
                <a:spcPct val="0"/>
              </a:spcBef>
              <a:spcAft>
                <a:spcPct val="0"/>
              </a:spcAft>
            </a:pPr>
            <a:r>
              <a:rPr lang="de-DE">
                <a:solidFill>
                  <a:srgbClr val="000000"/>
                </a:solidFill>
              </a:rPr>
              <a:t>die Augen erleuchtend,</a:t>
            </a:r>
          </a:p>
        </p:txBody>
      </p:sp>
      <p:sp>
        <p:nvSpPr>
          <p:cNvPr id="10244" name="Foliennummernplatzhalter 3"/>
          <p:cNvSpPr>
            <a:spLocks noGrp="1"/>
          </p:cNvSpPr>
          <p:nvPr>
            <p:ph type="sldNum" sz="quarter" idx="12"/>
          </p:nvPr>
        </p:nvSpPr>
        <p:spPr>
          <a:noFill/>
        </p:spPr>
        <p:txBody>
          <a:bodyPr/>
          <a:lstStyle/>
          <a:p>
            <a:fld id="{913CC61A-82AB-466C-B46D-E499489FF0DF}" type="slidenum">
              <a:rPr lang="de-DE" smtClean="0">
                <a:solidFill>
                  <a:srgbClr val="000000"/>
                </a:solidFill>
              </a:rPr>
              <a:pPr/>
              <a:t>10</a:t>
            </a:fld>
            <a:endParaRPr lang="de-DE" smtClean="0">
              <a:solidFill>
                <a:srgbClr val="000000"/>
              </a:solidFill>
            </a:endParaRPr>
          </a:p>
        </p:txBody>
      </p:sp>
    </p:spTree>
    <p:extLst>
      <p:ext uri="{BB962C8B-B14F-4D97-AF65-F5344CB8AC3E}">
        <p14:creationId xmlns:p14="http://schemas.microsoft.com/office/powerpoint/2010/main" val="239715079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2"/>
          <p:cNvSpPr txBox="1">
            <a:spLocks noChangeArrowheads="1"/>
          </p:cNvSpPr>
          <p:nvPr/>
        </p:nvSpPr>
        <p:spPr bwMode="auto">
          <a:xfrm>
            <a:off x="1714500" y="1857375"/>
            <a:ext cx="2882900" cy="830263"/>
          </a:xfrm>
          <a:prstGeom prst="rect">
            <a:avLst/>
          </a:prstGeom>
          <a:noFill/>
          <a:ln w="9525">
            <a:noFill/>
            <a:miter lim="800000"/>
            <a:headEnd/>
            <a:tailEnd/>
          </a:ln>
        </p:spPr>
        <p:txBody>
          <a:bodyPr>
            <a:spAutoFit/>
          </a:bodyPr>
          <a:lstStyle/>
          <a:p>
            <a:pPr fontAlgn="base">
              <a:spcBef>
                <a:spcPct val="0"/>
              </a:spcBef>
              <a:spcAft>
                <a:spcPct val="0"/>
              </a:spcAft>
            </a:pPr>
            <a:r>
              <a:rPr lang="de-DE" sz="2400">
                <a:solidFill>
                  <a:srgbClr val="000000"/>
                </a:solidFill>
              </a:rPr>
              <a:t>Was kann ich wissen?</a:t>
            </a:r>
            <a:r>
              <a:rPr lang="en-US" sz="2400">
                <a:solidFill>
                  <a:srgbClr val="000000"/>
                </a:solidFill>
              </a:rPr>
              <a:t> What can I know? </a:t>
            </a:r>
            <a:endParaRPr lang="de-DE" sz="2400">
              <a:solidFill>
                <a:srgbClr val="000000"/>
              </a:solidFill>
            </a:endParaRPr>
          </a:p>
        </p:txBody>
      </p:sp>
      <p:sp>
        <p:nvSpPr>
          <p:cNvPr id="11267" name="Text Box 3"/>
          <p:cNvSpPr txBox="1">
            <a:spLocks noChangeArrowheads="1"/>
          </p:cNvSpPr>
          <p:nvPr/>
        </p:nvSpPr>
        <p:spPr bwMode="auto">
          <a:xfrm>
            <a:off x="1428750" y="3071813"/>
            <a:ext cx="2884488" cy="830262"/>
          </a:xfrm>
          <a:prstGeom prst="rect">
            <a:avLst/>
          </a:prstGeom>
          <a:noFill/>
          <a:ln w="9525">
            <a:noFill/>
            <a:miter lim="800000"/>
            <a:headEnd/>
            <a:tailEnd/>
          </a:ln>
        </p:spPr>
        <p:txBody>
          <a:bodyPr wrap="none">
            <a:spAutoFit/>
          </a:bodyPr>
          <a:lstStyle/>
          <a:p>
            <a:pPr fontAlgn="base">
              <a:spcBef>
                <a:spcPct val="0"/>
              </a:spcBef>
              <a:spcAft>
                <a:spcPct val="0"/>
              </a:spcAft>
            </a:pPr>
            <a:r>
              <a:rPr lang="de-DE" sz="2400">
                <a:solidFill>
                  <a:srgbClr val="000000"/>
                </a:solidFill>
              </a:rPr>
              <a:t>Was darf ich hoffen?</a:t>
            </a:r>
            <a:r>
              <a:rPr lang="en-US" sz="2400">
                <a:solidFill>
                  <a:srgbClr val="000000"/>
                </a:solidFill>
              </a:rPr>
              <a:t> </a:t>
            </a:r>
          </a:p>
          <a:p>
            <a:pPr fontAlgn="base">
              <a:spcBef>
                <a:spcPct val="0"/>
              </a:spcBef>
              <a:spcAft>
                <a:spcPct val="0"/>
              </a:spcAft>
            </a:pPr>
            <a:r>
              <a:rPr lang="en-US" sz="2400">
                <a:solidFill>
                  <a:srgbClr val="000000"/>
                </a:solidFill>
              </a:rPr>
              <a:t>For what may I hope?</a:t>
            </a:r>
            <a:endParaRPr lang="de-DE" sz="2400">
              <a:solidFill>
                <a:srgbClr val="000000"/>
              </a:solidFill>
            </a:endParaRPr>
          </a:p>
        </p:txBody>
      </p:sp>
      <p:sp>
        <p:nvSpPr>
          <p:cNvPr id="11268" name="Text Box 4"/>
          <p:cNvSpPr txBox="1">
            <a:spLocks noChangeArrowheads="1"/>
          </p:cNvSpPr>
          <p:nvPr/>
        </p:nvSpPr>
        <p:spPr bwMode="auto">
          <a:xfrm>
            <a:off x="1500188" y="4143375"/>
            <a:ext cx="2643187" cy="830263"/>
          </a:xfrm>
          <a:prstGeom prst="rect">
            <a:avLst/>
          </a:prstGeom>
          <a:noFill/>
          <a:ln w="9525">
            <a:noFill/>
            <a:miter lim="800000"/>
            <a:headEnd/>
            <a:tailEnd/>
          </a:ln>
        </p:spPr>
        <p:txBody>
          <a:bodyPr wrap="none">
            <a:spAutoFit/>
          </a:bodyPr>
          <a:lstStyle/>
          <a:p>
            <a:pPr fontAlgn="base">
              <a:spcBef>
                <a:spcPct val="0"/>
              </a:spcBef>
              <a:spcAft>
                <a:spcPct val="0"/>
              </a:spcAft>
            </a:pPr>
            <a:r>
              <a:rPr lang="de-DE" sz="2400">
                <a:solidFill>
                  <a:srgbClr val="000000"/>
                </a:solidFill>
              </a:rPr>
              <a:t>Was soll ich tun?</a:t>
            </a:r>
            <a:r>
              <a:rPr lang="en-US" sz="2400">
                <a:solidFill>
                  <a:srgbClr val="000000"/>
                </a:solidFill>
              </a:rPr>
              <a:t> </a:t>
            </a:r>
          </a:p>
          <a:p>
            <a:pPr fontAlgn="base">
              <a:spcBef>
                <a:spcPct val="0"/>
              </a:spcBef>
              <a:spcAft>
                <a:spcPct val="0"/>
              </a:spcAft>
            </a:pPr>
            <a:r>
              <a:rPr lang="en-US" sz="2400">
                <a:solidFill>
                  <a:srgbClr val="000000"/>
                </a:solidFill>
              </a:rPr>
              <a:t>What ought I to do?</a:t>
            </a:r>
            <a:endParaRPr lang="de-DE" sz="2400">
              <a:solidFill>
                <a:srgbClr val="000000"/>
              </a:solidFill>
            </a:endParaRPr>
          </a:p>
        </p:txBody>
      </p:sp>
      <p:sp>
        <p:nvSpPr>
          <p:cNvPr id="11269" name="Text Box 5"/>
          <p:cNvSpPr txBox="1">
            <a:spLocks noChangeArrowheads="1"/>
          </p:cNvSpPr>
          <p:nvPr/>
        </p:nvSpPr>
        <p:spPr bwMode="auto">
          <a:xfrm>
            <a:off x="3714750" y="571500"/>
            <a:ext cx="2451100" cy="830263"/>
          </a:xfrm>
          <a:prstGeom prst="rect">
            <a:avLst/>
          </a:prstGeom>
          <a:noFill/>
          <a:ln w="9525">
            <a:noFill/>
            <a:miter lim="800000"/>
            <a:headEnd/>
            <a:tailEnd/>
          </a:ln>
        </p:spPr>
        <p:txBody>
          <a:bodyPr wrap="none">
            <a:spAutoFit/>
          </a:bodyPr>
          <a:lstStyle/>
          <a:p>
            <a:pPr fontAlgn="base">
              <a:spcBef>
                <a:spcPct val="0"/>
              </a:spcBef>
              <a:spcAft>
                <a:spcPct val="0"/>
              </a:spcAft>
            </a:pPr>
            <a:r>
              <a:rPr lang="de-DE" sz="2400" b="1">
                <a:solidFill>
                  <a:srgbClr val="000000"/>
                </a:solidFill>
              </a:rPr>
              <a:t>Kants Fragen</a:t>
            </a:r>
          </a:p>
          <a:p>
            <a:pPr fontAlgn="base">
              <a:spcBef>
                <a:spcPct val="0"/>
              </a:spcBef>
              <a:spcAft>
                <a:spcPct val="0"/>
              </a:spcAft>
            </a:pPr>
            <a:r>
              <a:rPr lang="de-DE" sz="2400" b="1">
                <a:solidFill>
                  <a:srgbClr val="000000"/>
                </a:solidFill>
              </a:rPr>
              <a:t>Kant‘s Questions</a:t>
            </a:r>
          </a:p>
        </p:txBody>
      </p:sp>
      <p:sp>
        <p:nvSpPr>
          <p:cNvPr id="11270" name="Rectangle 6"/>
          <p:cNvSpPr>
            <a:spLocks noGrp="1" noChangeArrowheads="1"/>
          </p:cNvSpPr>
          <p:nvPr>
            <p:ph type="title" idx="4294967295"/>
          </p:nvPr>
        </p:nvSpPr>
        <p:spPr/>
        <p:txBody>
          <a:bodyPr/>
          <a:lstStyle/>
          <a:p>
            <a:pPr eaLnBrk="1" hangingPunct="1"/>
            <a:r>
              <a:rPr lang="de-DE" dirty="0" smtClean="0"/>
              <a:t>Kants Fragen</a:t>
            </a:r>
          </a:p>
        </p:txBody>
      </p:sp>
      <p:sp>
        <p:nvSpPr>
          <p:cNvPr id="11271" name="Text Box 7"/>
          <p:cNvSpPr txBox="1">
            <a:spLocks noChangeArrowheads="1"/>
          </p:cNvSpPr>
          <p:nvPr/>
        </p:nvSpPr>
        <p:spPr bwMode="auto">
          <a:xfrm>
            <a:off x="5943600" y="3225800"/>
            <a:ext cx="3151188" cy="519113"/>
          </a:xfrm>
          <a:prstGeom prst="rect">
            <a:avLst/>
          </a:prstGeom>
          <a:solidFill>
            <a:srgbClr val="FFFF66"/>
          </a:solidFill>
          <a:ln w="9525">
            <a:noFill/>
            <a:miter lim="800000"/>
            <a:headEnd/>
            <a:tailEnd/>
          </a:ln>
        </p:spPr>
        <p:txBody>
          <a:bodyPr wrap="none">
            <a:spAutoFit/>
          </a:bodyPr>
          <a:lstStyle/>
          <a:p>
            <a:pPr fontAlgn="base">
              <a:spcBef>
                <a:spcPct val="0"/>
              </a:spcBef>
              <a:spcAft>
                <a:spcPct val="0"/>
              </a:spcAft>
            </a:pPr>
            <a:r>
              <a:rPr lang="de-DE" sz="2800">
                <a:solidFill>
                  <a:srgbClr val="000000"/>
                </a:solidFill>
              </a:rPr>
              <a:t>Was ist der Mensch?</a:t>
            </a:r>
          </a:p>
        </p:txBody>
      </p:sp>
      <p:sp>
        <p:nvSpPr>
          <p:cNvPr id="11272" name="Line 8"/>
          <p:cNvSpPr>
            <a:spLocks noChangeShapeType="1"/>
          </p:cNvSpPr>
          <p:nvPr/>
        </p:nvSpPr>
        <p:spPr bwMode="auto">
          <a:xfrm>
            <a:off x="4357688" y="2357438"/>
            <a:ext cx="1433512" cy="842962"/>
          </a:xfrm>
          <a:prstGeom prst="line">
            <a:avLst/>
          </a:prstGeom>
          <a:noFill/>
          <a:ln w="38100">
            <a:solidFill>
              <a:schemeClr val="tx1"/>
            </a:solidFill>
            <a:round/>
            <a:headEnd/>
            <a:tailEnd type="triangle" w="med" len="med"/>
          </a:ln>
        </p:spPr>
        <p:txBody>
          <a:bodyPr/>
          <a:lstStyle/>
          <a:p>
            <a:pPr fontAlgn="base">
              <a:spcBef>
                <a:spcPct val="0"/>
              </a:spcBef>
              <a:spcAft>
                <a:spcPct val="0"/>
              </a:spcAft>
            </a:pPr>
            <a:endParaRPr lang="de-DE" sz="2400">
              <a:solidFill>
                <a:srgbClr val="000000"/>
              </a:solidFill>
            </a:endParaRPr>
          </a:p>
        </p:txBody>
      </p:sp>
      <p:sp>
        <p:nvSpPr>
          <p:cNvPr id="11273" name="Line 9"/>
          <p:cNvSpPr>
            <a:spLocks noChangeShapeType="1"/>
          </p:cNvSpPr>
          <p:nvPr/>
        </p:nvSpPr>
        <p:spPr bwMode="auto">
          <a:xfrm flipV="1">
            <a:off x="4286250" y="3429000"/>
            <a:ext cx="1276350" cy="0"/>
          </a:xfrm>
          <a:prstGeom prst="line">
            <a:avLst/>
          </a:prstGeom>
          <a:noFill/>
          <a:ln w="38100">
            <a:solidFill>
              <a:schemeClr val="tx1"/>
            </a:solidFill>
            <a:round/>
            <a:headEnd/>
            <a:tailEnd type="triangle" w="med" len="med"/>
          </a:ln>
        </p:spPr>
        <p:txBody>
          <a:bodyPr/>
          <a:lstStyle/>
          <a:p>
            <a:pPr fontAlgn="base">
              <a:spcBef>
                <a:spcPct val="0"/>
              </a:spcBef>
              <a:spcAft>
                <a:spcPct val="0"/>
              </a:spcAft>
            </a:pPr>
            <a:endParaRPr lang="de-DE" sz="2400">
              <a:solidFill>
                <a:srgbClr val="000000"/>
              </a:solidFill>
            </a:endParaRPr>
          </a:p>
        </p:txBody>
      </p:sp>
      <p:sp>
        <p:nvSpPr>
          <p:cNvPr id="11274" name="Line 10"/>
          <p:cNvSpPr>
            <a:spLocks noChangeShapeType="1"/>
          </p:cNvSpPr>
          <p:nvPr/>
        </p:nvSpPr>
        <p:spPr bwMode="auto">
          <a:xfrm flipV="1">
            <a:off x="4343400" y="3733800"/>
            <a:ext cx="1219200" cy="609600"/>
          </a:xfrm>
          <a:prstGeom prst="line">
            <a:avLst/>
          </a:prstGeom>
          <a:noFill/>
          <a:ln w="38100">
            <a:solidFill>
              <a:schemeClr val="tx1"/>
            </a:solidFill>
            <a:round/>
            <a:headEnd/>
            <a:tailEnd type="triangle" w="med" len="med"/>
          </a:ln>
        </p:spPr>
        <p:txBody>
          <a:bodyPr/>
          <a:lstStyle/>
          <a:p>
            <a:pPr fontAlgn="base">
              <a:spcBef>
                <a:spcPct val="0"/>
              </a:spcBef>
              <a:spcAft>
                <a:spcPct val="0"/>
              </a:spcAft>
            </a:pPr>
            <a:endParaRPr lang="de-DE" sz="2400">
              <a:solidFill>
                <a:srgbClr val="000000"/>
              </a:solidFill>
            </a:endParaRPr>
          </a:p>
        </p:txBody>
      </p:sp>
      <p:sp>
        <p:nvSpPr>
          <p:cNvPr id="11275" name="Text Box 11"/>
          <p:cNvSpPr txBox="1">
            <a:spLocks noChangeArrowheads="1"/>
          </p:cNvSpPr>
          <p:nvPr/>
        </p:nvSpPr>
        <p:spPr bwMode="auto">
          <a:xfrm>
            <a:off x="593725" y="6132513"/>
            <a:ext cx="184150" cy="639762"/>
          </a:xfrm>
          <a:prstGeom prst="rect">
            <a:avLst/>
          </a:prstGeom>
          <a:noFill/>
          <a:ln w="9525">
            <a:noFill/>
            <a:miter lim="800000"/>
            <a:headEnd/>
            <a:tailEnd/>
          </a:ln>
        </p:spPr>
        <p:txBody>
          <a:bodyPr wrap="none">
            <a:spAutoFit/>
          </a:bodyPr>
          <a:lstStyle/>
          <a:p>
            <a:pPr fontAlgn="base">
              <a:spcBef>
                <a:spcPct val="0"/>
              </a:spcBef>
              <a:spcAft>
                <a:spcPct val="0"/>
              </a:spcAft>
            </a:pPr>
            <a:endParaRPr lang="de-DE" sz="1200">
              <a:solidFill>
                <a:srgbClr val="000000"/>
              </a:solidFill>
            </a:endParaRPr>
          </a:p>
          <a:p>
            <a:pPr fontAlgn="base">
              <a:spcBef>
                <a:spcPct val="0"/>
              </a:spcBef>
              <a:spcAft>
                <a:spcPct val="0"/>
              </a:spcAft>
            </a:pPr>
            <a:endParaRPr lang="de-DE" sz="2400">
              <a:solidFill>
                <a:srgbClr val="000000"/>
              </a:solidFill>
            </a:endParaRPr>
          </a:p>
        </p:txBody>
      </p:sp>
      <p:sp>
        <p:nvSpPr>
          <p:cNvPr id="11276" name="Text Box 12"/>
          <p:cNvSpPr txBox="1">
            <a:spLocks noChangeArrowheads="1"/>
          </p:cNvSpPr>
          <p:nvPr/>
        </p:nvSpPr>
        <p:spPr bwMode="auto">
          <a:xfrm>
            <a:off x="517525" y="6057900"/>
            <a:ext cx="6216650" cy="366713"/>
          </a:xfrm>
          <a:prstGeom prst="rect">
            <a:avLst/>
          </a:prstGeom>
          <a:noFill/>
          <a:ln w="9525">
            <a:noFill/>
            <a:miter lim="800000"/>
            <a:headEnd/>
            <a:tailEnd/>
          </a:ln>
        </p:spPr>
        <p:txBody>
          <a:bodyPr wrap="none">
            <a:spAutoFit/>
          </a:bodyPr>
          <a:lstStyle/>
          <a:p>
            <a:pPr fontAlgn="base">
              <a:spcBef>
                <a:spcPct val="0"/>
              </a:spcBef>
              <a:spcAft>
                <a:spcPct val="0"/>
              </a:spcAft>
            </a:pPr>
            <a:r>
              <a:rPr lang="de-DE">
                <a:solidFill>
                  <a:srgbClr val="000000"/>
                </a:solidFill>
              </a:rPr>
              <a:t>Kant – Logik, Werke III, hg. Von Wilhelm Weischedel 1983, 448</a:t>
            </a:r>
          </a:p>
        </p:txBody>
      </p:sp>
      <p:sp>
        <p:nvSpPr>
          <p:cNvPr id="11277" name="Foliennummernplatzhalter 12"/>
          <p:cNvSpPr>
            <a:spLocks noGrp="1"/>
          </p:cNvSpPr>
          <p:nvPr>
            <p:ph type="sldNum" sz="quarter" idx="12"/>
          </p:nvPr>
        </p:nvSpPr>
        <p:spPr>
          <a:noFill/>
        </p:spPr>
        <p:txBody>
          <a:bodyPr/>
          <a:lstStyle/>
          <a:p>
            <a:fld id="{8B1A11A5-8B98-4731-9347-9223A087FEBF}" type="slidenum">
              <a:rPr lang="de-DE" smtClean="0">
                <a:solidFill>
                  <a:srgbClr val="000000"/>
                </a:solidFill>
              </a:rPr>
              <a:pPr/>
              <a:t>11</a:t>
            </a:fld>
            <a:endParaRPr lang="de-DE" smtClean="0">
              <a:solidFill>
                <a:srgbClr val="000000"/>
              </a:solidFill>
            </a:endParaRPr>
          </a:p>
        </p:txBody>
      </p:sp>
      <p:sp>
        <p:nvSpPr>
          <p:cNvPr id="11278" name="Textfeld 14"/>
          <p:cNvSpPr txBox="1">
            <a:spLocks noChangeArrowheads="1"/>
          </p:cNvSpPr>
          <p:nvPr/>
        </p:nvSpPr>
        <p:spPr bwMode="auto">
          <a:xfrm>
            <a:off x="6000750" y="3929063"/>
            <a:ext cx="1909763" cy="461962"/>
          </a:xfrm>
          <a:prstGeom prst="rect">
            <a:avLst/>
          </a:prstGeom>
          <a:noFill/>
          <a:ln w="9525">
            <a:noFill/>
            <a:miter lim="800000"/>
            <a:headEnd/>
            <a:tailEnd/>
          </a:ln>
        </p:spPr>
        <p:txBody>
          <a:bodyPr wrap="none">
            <a:spAutoFit/>
          </a:bodyPr>
          <a:lstStyle/>
          <a:p>
            <a:pPr fontAlgn="base">
              <a:spcBef>
                <a:spcPct val="0"/>
              </a:spcBef>
              <a:spcAft>
                <a:spcPct val="0"/>
              </a:spcAft>
            </a:pPr>
            <a:r>
              <a:rPr lang="de-DE" sz="2400">
                <a:solidFill>
                  <a:srgbClr val="000000"/>
                </a:solidFill>
              </a:rPr>
              <a:t>What is Man?</a:t>
            </a:r>
          </a:p>
        </p:txBody>
      </p:sp>
    </p:spTree>
    <p:extLst>
      <p:ext uri="{BB962C8B-B14F-4D97-AF65-F5344CB8AC3E}">
        <p14:creationId xmlns:p14="http://schemas.microsoft.com/office/powerpoint/2010/main" val="411529702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idx="4294967295"/>
          </p:nvPr>
        </p:nvSpPr>
        <p:spPr/>
        <p:txBody>
          <a:bodyPr/>
          <a:lstStyle/>
          <a:p>
            <a:pPr eaLnBrk="1" hangingPunct="1"/>
            <a:r>
              <a:rPr lang="de-DE" dirty="0" smtClean="0"/>
              <a:t>Psalm 8</a:t>
            </a:r>
            <a:endParaRPr lang="en-GB" dirty="0" smtClean="0"/>
          </a:p>
        </p:txBody>
      </p:sp>
      <p:sp>
        <p:nvSpPr>
          <p:cNvPr id="12291" name="Text Box 3"/>
          <p:cNvSpPr txBox="1">
            <a:spLocks noChangeArrowheads="1"/>
          </p:cNvSpPr>
          <p:nvPr/>
        </p:nvSpPr>
        <p:spPr bwMode="auto">
          <a:xfrm>
            <a:off x="228600" y="431800"/>
            <a:ext cx="8913813" cy="6188075"/>
          </a:xfrm>
          <a:prstGeom prst="rect">
            <a:avLst/>
          </a:prstGeom>
          <a:noFill/>
          <a:ln w="9525">
            <a:noFill/>
            <a:miter lim="800000"/>
            <a:headEnd/>
            <a:tailEnd/>
          </a:ln>
        </p:spPr>
        <p:txBody>
          <a:bodyPr wrap="none">
            <a:spAutoFit/>
          </a:bodyPr>
          <a:lstStyle/>
          <a:p>
            <a:pPr fontAlgn="base">
              <a:spcBef>
                <a:spcPct val="0"/>
              </a:spcBef>
              <a:spcAft>
                <a:spcPct val="0"/>
              </a:spcAft>
            </a:pPr>
            <a:r>
              <a:rPr lang="en-GB" sz="2000">
                <a:solidFill>
                  <a:srgbClr val="000000"/>
                </a:solidFill>
                <a:latin typeface="Arial" pitchFamily="34" charset="0"/>
              </a:rPr>
              <a:t> 2 HERR, unser Herrscher, </a:t>
            </a:r>
            <a:endParaRPr lang="de-DE" sz="2000">
              <a:solidFill>
                <a:srgbClr val="000000"/>
              </a:solidFill>
              <a:latin typeface="Arial" pitchFamily="34" charset="0"/>
            </a:endParaRPr>
          </a:p>
          <a:p>
            <a:pPr fontAlgn="base">
              <a:spcBef>
                <a:spcPct val="0"/>
              </a:spcBef>
              <a:spcAft>
                <a:spcPct val="0"/>
              </a:spcAft>
            </a:pPr>
            <a:r>
              <a:rPr lang="en-GB" sz="2000">
                <a:solidFill>
                  <a:srgbClr val="000000"/>
                </a:solidFill>
                <a:latin typeface="Arial" pitchFamily="34" charset="0"/>
              </a:rPr>
              <a:t>wie herrlich ist dein Name in allen Landen, </a:t>
            </a:r>
            <a:endParaRPr lang="de-DE" sz="2000">
              <a:solidFill>
                <a:srgbClr val="000000"/>
              </a:solidFill>
              <a:latin typeface="Arial" pitchFamily="34" charset="0"/>
            </a:endParaRPr>
          </a:p>
          <a:p>
            <a:pPr fontAlgn="base">
              <a:spcBef>
                <a:spcPct val="0"/>
              </a:spcBef>
              <a:spcAft>
                <a:spcPct val="0"/>
              </a:spcAft>
            </a:pPr>
            <a:r>
              <a:rPr lang="en-GB" sz="2000">
                <a:solidFill>
                  <a:srgbClr val="000000"/>
                </a:solidFill>
                <a:latin typeface="Arial" pitchFamily="34" charset="0"/>
              </a:rPr>
              <a:t>der du zeigst deine Hoheit am Himmel!</a:t>
            </a:r>
          </a:p>
          <a:p>
            <a:pPr fontAlgn="base">
              <a:spcBef>
                <a:spcPct val="0"/>
              </a:spcBef>
              <a:spcAft>
                <a:spcPct val="0"/>
              </a:spcAft>
            </a:pPr>
            <a:r>
              <a:rPr lang="en-GB" sz="2000">
                <a:solidFill>
                  <a:srgbClr val="000000"/>
                </a:solidFill>
                <a:latin typeface="Arial" pitchFamily="34" charset="0"/>
              </a:rPr>
              <a:t> 3 Aus dem Munde der jungen Kinder und Säuglinge </a:t>
            </a:r>
            <a:endParaRPr lang="de-DE" sz="2000">
              <a:solidFill>
                <a:srgbClr val="000000"/>
              </a:solidFill>
              <a:latin typeface="Arial" pitchFamily="34" charset="0"/>
            </a:endParaRPr>
          </a:p>
          <a:p>
            <a:pPr fontAlgn="base">
              <a:spcBef>
                <a:spcPct val="0"/>
              </a:spcBef>
              <a:spcAft>
                <a:spcPct val="0"/>
              </a:spcAft>
            </a:pPr>
            <a:r>
              <a:rPr lang="en-GB" sz="2000">
                <a:solidFill>
                  <a:srgbClr val="000000"/>
                </a:solidFill>
                <a:latin typeface="Arial" pitchFamily="34" charset="0"/>
              </a:rPr>
              <a:t>hast du eine Macht zugerichtet um deiner Feinde willen, </a:t>
            </a:r>
            <a:endParaRPr lang="de-DE" sz="2000">
              <a:solidFill>
                <a:srgbClr val="000000"/>
              </a:solidFill>
              <a:latin typeface="Arial" pitchFamily="34" charset="0"/>
            </a:endParaRPr>
          </a:p>
          <a:p>
            <a:pPr fontAlgn="base">
              <a:spcBef>
                <a:spcPct val="0"/>
              </a:spcBef>
              <a:spcAft>
                <a:spcPct val="0"/>
              </a:spcAft>
            </a:pPr>
            <a:r>
              <a:rPr lang="en-GB" sz="2000">
                <a:solidFill>
                  <a:srgbClr val="000000"/>
                </a:solidFill>
                <a:latin typeface="Arial" pitchFamily="34" charset="0"/>
              </a:rPr>
              <a:t>daß du vertilgest den Feind und den Rachgierigen.</a:t>
            </a:r>
          </a:p>
          <a:p>
            <a:pPr fontAlgn="base">
              <a:spcBef>
                <a:spcPct val="0"/>
              </a:spcBef>
              <a:spcAft>
                <a:spcPct val="0"/>
              </a:spcAft>
            </a:pPr>
            <a:r>
              <a:rPr lang="en-GB" sz="2000">
                <a:solidFill>
                  <a:srgbClr val="000000"/>
                </a:solidFill>
                <a:latin typeface="Arial" pitchFamily="34" charset="0"/>
              </a:rPr>
              <a:t> 4 Wenn ich sehe die Himmel, deiner Finger Werk, den Mond und die Sterne, </a:t>
            </a:r>
            <a:endParaRPr lang="de-DE" sz="2000">
              <a:solidFill>
                <a:srgbClr val="000000"/>
              </a:solidFill>
              <a:latin typeface="Arial" pitchFamily="34" charset="0"/>
            </a:endParaRPr>
          </a:p>
          <a:p>
            <a:pPr fontAlgn="base">
              <a:spcBef>
                <a:spcPct val="0"/>
              </a:spcBef>
              <a:spcAft>
                <a:spcPct val="0"/>
              </a:spcAft>
            </a:pPr>
            <a:r>
              <a:rPr lang="en-GB" sz="2000">
                <a:solidFill>
                  <a:srgbClr val="000000"/>
                </a:solidFill>
                <a:latin typeface="Arial" pitchFamily="34" charset="0"/>
              </a:rPr>
              <a:t>die du bereitet hast:</a:t>
            </a:r>
          </a:p>
          <a:p>
            <a:pPr fontAlgn="base">
              <a:spcBef>
                <a:spcPct val="0"/>
              </a:spcBef>
              <a:spcAft>
                <a:spcPct val="0"/>
              </a:spcAft>
            </a:pPr>
            <a:r>
              <a:rPr lang="en-GB" sz="2000">
                <a:solidFill>
                  <a:srgbClr val="000000"/>
                </a:solidFill>
                <a:latin typeface="Arial" pitchFamily="34" charset="0"/>
              </a:rPr>
              <a:t> 5 </a:t>
            </a:r>
            <a:r>
              <a:rPr lang="en-GB" sz="2000" b="1">
                <a:solidFill>
                  <a:srgbClr val="000000"/>
                </a:solidFill>
                <a:latin typeface="Arial" pitchFamily="34" charset="0"/>
              </a:rPr>
              <a:t>was ist der Mensch, </a:t>
            </a:r>
            <a:endParaRPr lang="de-DE" sz="2000" b="1">
              <a:solidFill>
                <a:srgbClr val="000000"/>
              </a:solidFill>
              <a:latin typeface="Arial" pitchFamily="34" charset="0"/>
            </a:endParaRPr>
          </a:p>
          <a:p>
            <a:pPr fontAlgn="base">
              <a:spcBef>
                <a:spcPct val="0"/>
              </a:spcBef>
              <a:spcAft>
                <a:spcPct val="0"/>
              </a:spcAft>
            </a:pPr>
            <a:r>
              <a:rPr lang="en-GB" sz="2000" b="1">
                <a:solidFill>
                  <a:srgbClr val="000000"/>
                </a:solidFill>
                <a:latin typeface="Arial" pitchFamily="34" charset="0"/>
              </a:rPr>
              <a:t>daß du seiner gedenkst</a:t>
            </a:r>
            <a:r>
              <a:rPr lang="en-GB" sz="2000">
                <a:solidFill>
                  <a:srgbClr val="000000"/>
                </a:solidFill>
                <a:latin typeface="Arial" pitchFamily="34" charset="0"/>
              </a:rPr>
              <a:t>, </a:t>
            </a:r>
            <a:endParaRPr lang="de-DE" sz="2000">
              <a:solidFill>
                <a:srgbClr val="000000"/>
              </a:solidFill>
              <a:latin typeface="Arial" pitchFamily="34" charset="0"/>
            </a:endParaRPr>
          </a:p>
          <a:p>
            <a:pPr fontAlgn="base">
              <a:spcBef>
                <a:spcPct val="0"/>
              </a:spcBef>
              <a:spcAft>
                <a:spcPct val="0"/>
              </a:spcAft>
            </a:pPr>
            <a:r>
              <a:rPr lang="en-GB" sz="2000">
                <a:solidFill>
                  <a:srgbClr val="000000"/>
                </a:solidFill>
                <a:latin typeface="Arial" pitchFamily="34" charset="0"/>
              </a:rPr>
              <a:t>und des Menschen Kind, daß du dich seiner annimmst?</a:t>
            </a:r>
          </a:p>
          <a:p>
            <a:pPr fontAlgn="base">
              <a:spcBef>
                <a:spcPct val="0"/>
              </a:spcBef>
              <a:spcAft>
                <a:spcPct val="0"/>
              </a:spcAft>
            </a:pPr>
            <a:r>
              <a:rPr lang="en-GB" sz="2000">
                <a:solidFill>
                  <a:srgbClr val="000000"/>
                </a:solidFill>
                <a:latin typeface="Arial" pitchFamily="34" charset="0"/>
              </a:rPr>
              <a:t> 6 Du hast ihn wenig niedriger gemacht als Gott, </a:t>
            </a:r>
            <a:endParaRPr lang="de-DE" sz="2000">
              <a:solidFill>
                <a:srgbClr val="000000"/>
              </a:solidFill>
              <a:latin typeface="Arial" pitchFamily="34" charset="0"/>
            </a:endParaRPr>
          </a:p>
          <a:p>
            <a:pPr fontAlgn="base">
              <a:spcBef>
                <a:spcPct val="0"/>
              </a:spcBef>
              <a:spcAft>
                <a:spcPct val="0"/>
              </a:spcAft>
            </a:pPr>
            <a:r>
              <a:rPr lang="en-GB" sz="2000">
                <a:solidFill>
                  <a:srgbClr val="000000"/>
                </a:solidFill>
                <a:latin typeface="Arial" pitchFamily="34" charset="0"/>
              </a:rPr>
              <a:t>mit Ehre und Herrlichkeit hast du ihn gekrönt.</a:t>
            </a:r>
          </a:p>
          <a:p>
            <a:pPr fontAlgn="base">
              <a:spcBef>
                <a:spcPct val="0"/>
              </a:spcBef>
              <a:spcAft>
                <a:spcPct val="0"/>
              </a:spcAft>
            </a:pPr>
            <a:r>
              <a:rPr lang="en-GB" sz="2000">
                <a:solidFill>
                  <a:srgbClr val="000000"/>
                </a:solidFill>
                <a:latin typeface="Arial" pitchFamily="34" charset="0"/>
              </a:rPr>
              <a:t> 7 Du hast ihn zum Herrn gemacht über deiner Hände Werk, </a:t>
            </a:r>
            <a:endParaRPr lang="de-DE" sz="2000">
              <a:solidFill>
                <a:srgbClr val="000000"/>
              </a:solidFill>
              <a:latin typeface="Arial" pitchFamily="34" charset="0"/>
            </a:endParaRPr>
          </a:p>
          <a:p>
            <a:pPr fontAlgn="base">
              <a:spcBef>
                <a:spcPct val="0"/>
              </a:spcBef>
              <a:spcAft>
                <a:spcPct val="0"/>
              </a:spcAft>
            </a:pPr>
            <a:r>
              <a:rPr lang="en-GB" sz="2000">
                <a:solidFill>
                  <a:srgbClr val="000000"/>
                </a:solidFill>
                <a:latin typeface="Arial" pitchFamily="34" charset="0"/>
              </a:rPr>
              <a:t>alles hast du unter seine Füße getan:</a:t>
            </a:r>
          </a:p>
          <a:p>
            <a:pPr fontAlgn="base">
              <a:spcBef>
                <a:spcPct val="0"/>
              </a:spcBef>
              <a:spcAft>
                <a:spcPct val="0"/>
              </a:spcAft>
            </a:pPr>
            <a:r>
              <a:rPr lang="en-GB" sz="2000">
                <a:solidFill>
                  <a:srgbClr val="000000"/>
                </a:solidFill>
                <a:latin typeface="Arial" pitchFamily="34" charset="0"/>
              </a:rPr>
              <a:t> 8 Schafe und Rinder allzumal, dazu auch die wilden Tiere,</a:t>
            </a:r>
          </a:p>
          <a:p>
            <a:pPr fontAlgn="base">
              <a:spcBef>
                <a:spcPct val="0"/>
              </a:spcBef>
              <a:spcAft>
                <a:spcPct val="0"/>
              </a:spcAft>
            </a:pPr>
            <a:r>
              <a:rPr lang="en-GB" sz="2000">
                <a:solidFill>
                  <a:srgbClr val="000000"/>
                </a:solidFill>
                <a:latin typeface="Arial" pitchFamily="34" charset="0"/>
              </a:rPr>
              <a:t> 9 die Vögel unter dem Himmel und die Fische im Meer </a:t>
            </a:r>
            <a:endParaRPr lang="de-DE" sz="2000">
              <a:solidFill>
                <a:srgbClr val="000000"/>
              </a:solidFill>
              <a:latin typeface="Arial" pitchFamily="34" charset="0"/>
            </a:endParaRPr>
          </a:p>
          <a:p>
            <a:pPr fontAlgn="base">
              <a:spcBef>
                <a:spcPct val="0"/>
              </a:spcBef>
              <a:spcAft>
                <a:spcPct val="0"/>
              </a:spcAft>
            </a:pPr>
            <a:r>
              <a:rPr lang="en-GB" sz="2000">
                <a:solidFill>
                  <a:srgbClr val="000000"/>
                </a:solidFill>
                <a:latin typeface="Arial" pitchFamily="34" charset="0"/>
              </a:rPr>
              <a:t>und alles, was die Meere durchzieht.</a:t>
            </a:r>
          </a:p>
          <a:p>
            <a:pPr fontAlgn="base">
              <a:spcBef>
                <a:spcPct val="0"/>
              </a:spcBef>
              <a:spcAft>
                <a:spcPct val="0"/>
              </a:spcAft>
            </a:pPr>
            <a:r>
              <a:rPr lang="en-GB" sz="2000">
                <a:solidFill>
                  <a:srgbClr val="000000"/>
                </a:solidFill>
                <a:latin typeface="Arial" pitchFamily="34" charset="0"/>
              </a:rPr>
              <a:t> 10 HERR, unser Herrscher, wie herrlich ist dein Name in allen Landen!</a:t>
            </a:r>
          </a:p>
          <a:p>
            <a:pPr fontAlgn="base">
              <a:spcBef>
                <a:spcPct val="0"/>
              </a:spcBef>
              <a:spcAft>
                <a:spcPct val="0"/>
              </a:spcAft>
            </a:pPr>
            <a:endParaRPr lang="en-GB" sz="2000">
              <a:solidFill>
                <a:srgbClr val="000000"/>
              </a:solidFill>
            </a:endParaRPr>
          </a:p>
        </p:txBody>
      </p:sp>
      <p:sp>
        <p:nvSpPr>
          <p:cNvPr id="12292" name="Foliennummernplatzhalter 3"/>
          <p:cNvSpPr>
            <a:spLocks noGrp="1"/>
          </p:cNvSpPr>
          <p:nvPr>
            <p:ph type="sldNum" sz="quarter" idx="12"/>
          </p:nvPr>
        </p:nvSpPr>
        <p:spPr>
          <a:noFill/>
        </p:spPr>
        <p:txBody>
          <a:bodyPr/>
          <a:lstStyle/>
          <a:p>
            <a:fld id="{84ECA4CB-2989-4270-859B-E595CA8CD74F}" type="slidenum">
              <a:rPr lang="de-DE" smtClean="0">
                <a:solidFill>
                  <a:srgbClr val="000000"/>
                </a:solidFill>
              </a:rPr>
              <a:pPr/>
              <a:t>12</a:t>
            </a:fld>
            <a:endParaRPr lang="de-DE" smtClean="0">
              <a:solidFill>
                <a:srgbClr val="000000"/>
              </a:solidFill>
            </a:endParaRPr>
          </a:p>
        </p:txBody>
      </p:sp>
    </p:spTree>
    <p:extLst>
      <p:ext uri="{BB962C8B-B14F-4D97-AF65-F5344CB8AC3E}">
        <p14:creationId xmlns:p14="http://schemas.microsoft.com/office/powerpoint/2010/main" val="102670920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idx="4294967295"/>
          </p:nvPr>
        </p:nvSpPr>
        <p:spPr/>
        <p:txBody>
          <a:bodyPr/>
          <a:lstStyle/>
          <a:p>
            <a:pPr eaLnBrk="1" hangingPunct="1"/>
            <a:r>
              <a:rPr lang="en-GB" dirty="0" smtClean="0"/>
              <a:t>Mensch </a:t>
            </a:r>
            <a:r>
              <a:rPr lang="en-GB" dirty="0" err="1" smtClean="0"/>
              <a:t>im</a:t>
            </a:r>
            <a:r>
              <a:rPr lang="en-GB" dirty="0" smtClean="0"/>
              <a:t> </a:t>
            </a:r>
            <a:r>
              <a:rPr lang="en-GB" dirty="0" err="1" smtClean="0"/>
              <a:t>Kosmos</a:t>
            </a:r>
            <a:endParaRPr lang="en-GB" dirty="0" smtClean="0"/>
          </a:p>
        </p:txBody>
      </p:sp>
      <p:sp>
        <p:nvSpPr>
          <p:cNvPr id="13315" name="Textfeld 2"/>
          <p:cNvSpPr txBox="1">
            <a:spLocks noChangeArrowheads="1"/>
          </p:cNvSpPr>
          <p:nvPr/>
        </p:nvSpPr>
        <p:spPr bwMode="auto">
          <a:xfrm>
            <a:off x="2428875" y="1071563"/>
            <a:ext cx="4340225" cy="461962"/>
          </a:xfrm>
          <a:prstGeom prst="rect">
            <a:avLst/>
          </a:prstGeom>
          <a:noFill/>
          <a:ln w="9525">
            <a:noFill/>
            <a:miter lim="800000"/>
            <a:headEnd/>
            <a:tailEnd/>
          </a:ln>
        </p:spPr>
        <p:txBody>
          <a:bodyPr wrap="none">
            <a:spAutoFit/>
          </a:bodyPr>
          <a:lstStyle/>
          <a:p>
            <a:pPr fontAlgn="base">
              <a:spcBef>
                <a:spcPct val="0"/>
              </a:spcBef>
              <a:spcAft>
                <a:spcPct val="0"/>
              </a:spcAft>
            </a:pPr>
            <a:r>
              <a:rPr lang="de-DE" sz="2400">
                <a:solidFill>
                  <a:srgbClr val="000000"/>
                </a:solidFill>
              </a:rPr>
              <a:t>Genesis und               Astrophysik</a:t>
            </a:r>
          </a:p>
        </p:txBody>
      </p:sp>
      <p:sp>
        <p:nvSpPr>
          <p:cNvPr id="13316" name="Textfeld 3"/>
          <p:cNvSpPr txBox="1">
            <a:spLocks noChangeArrowheads="1"/>
          </p:cNvSpPr>
          <p:nvPr/>
        </p:nvSpPr>
        <p:spPr bwMode="auto">
          <a:xfrm>
            <a:off x="0" y="3500438"/>
            <a:ext cx="3425825" cy="461962"/>
          </a:xfrm>
          <a:prstGeom prst="rect">
            <a:avLst/>
          </a:prstGeom>
          <a:noFill/>
          <a:ln w="9525">
            <a:solidFill>
              <a:schemeClr val="bg1"/>
            </a:solidFill>
            <a:miter lim="800000"/>
            <a:headEnd/>
            <a:tailEnd/>
          </a:ln>
        </p:spPr>
        <p:txBody>
          <a:bodyPr wrap="none">
            <a:spAutoFit/>
          </a:bodyPr>
          <a:lstStyle/>
          <a:p>
            <a:pPr fontAlgn="base">
              <a:spcBef>
                <a:spcPct val="0"/>
              </a:spcBef>
              <a:spcAft>
                <a:spcPct val="0"/>
              </a:spcAft>
            </a:pPr>
            <a:r>
              <a:rPr lang="de-DE" sz="2400">
                <a:solidFill>
                  <a:srgbClr val="000000"/>
                </a:solidFill>
              </a:rPr>
              <a:t>Mensch in der </a:t>
            </a:r>
            <a:r>
              <a:rPr lang="de-DE" sz="2400" b="1">
                <a:solidFill>
                  <a:srgbClr val="000000"/>
                </a:solidFill>
              </a:rPr>
              <a:t>Schöpfung</a:t>
            </a:r>
          </a:p>
        </p:txBody>
      </p:sp>
      <p:sp>
        <p:nvSpPr>
          <p:cNvPr id="13317" name="Textfeld 4"/>
          <p:cNvSpPr txBox="1">
            <a:spLocks noChangeArrowheads="1"/>
          </p:cNvSpPr>
          <p:nvPr/>
        </p:nvSpPr>
        <p:spPr bwMode="auto">
          <a:xfrm>
            <a:off x="5643563" y="3571875"/>
            <a:ext cx="3122612" cy="1200150"/>
          </a:xfrm>
          <a:prstGeom prst="rect">
            <a:avLst/>
          </a:prstGeom>
          <a:noFill/>
          <a:ln w="9525">
            <a:noFill/>
            <a:miter lim="800000"/>
            <a:headEnd/>
            <a:tailEnd/>
          </a:ln>
        </p:spPr>
        <p:txBody>
          <a:bodyPr wrap="none">
            <a:spAutoFit/>
          </a:bodyPr>
          <a:lstStyle/>
          <a:p>
            <a:pPr fontAlgn="base">
              <a:spcBef>
                <a:spcPct val="0"/>
              </a:spcBef>
              <a:spcAft>
                <a:spcPct val="0"/>
              </a:spcAft>
            </a:pPr>
            <a:r>
              <a:rPr lang="de-DE" sz="2400">
                <a:solidFill>
                  <a:srgbClr val="000000"/>
                </a:solidFill>
              </a:rPr>
              <a:t>Mensch im Ganzen der </a:t>
            </a:r>
          </a:p>
          <a:p>
            <a:pPr fontAlgn="base">
              <a:spcBef>
                <a:spcPct val="0"/>
              </a:spcBef>
              <a:spcAft>
                <a:spcPct val="0"/>
              </a:spcAft>
            </a:pPr>
            <a:r>
              <a:rPr lang="de-DE" sz="2400">
                <a:solidFill>
                  <a:srgbClr val="000000"/>
                </a:solidFill>
              </a:rPr>
              <a:t> physikalisch  erfassten </a:t>
            </a:r>
          </a:p>
          <a:p>
            <a:pPr fontAlgn="base">
              <a:spcBef>
                <a:spcPct val="0"/>
              </a:spcBef>
              <a:spcAft>
                <a:spcPct val="0"/>
              </a:spcAft>
            </a:pPr>
            <a:r>
              <a:rPr lang="de-DE" sz="2400" b="1">
                <a:solidFill>
                  <a:srgbClr val="000000"/>
                </a:solidFill>
              </a:rPr>
              <a:t>Welt</a:t>
            </a:r>
          </a:p>
        </p:txBody>
      </p:sp>
      <p:cxnSp>
        <p:nvCxnSpPr>
          <p:cNvPr id="7" name="Gerade Verbindung mit Pfeil 6"/>
          <p:cNvCxnSpPr/>
          <p:nvPr/>
        </p:nvCxnSpPr>
        <p:spPr>
          <a:xfrm rot="5400000">
            <a:off x="1214438" y="1714500"/>
            <a:ext cx="1857375" cy="1571625"/>
          </a:xfrm>
          <a:prstGeom prst="straightConnector1">
            <a:avLst/>
          </a:prstGeom>
          <a:ln w="38100">
            <a:solidFill>
              <a:schemeClr val="accent4"/>
            </a:solidFill>
            <a:tailEnd type="arrow"/>
          </a:ln>
        </p:spPr>
        <p:style>
          <a:lnRef idx="1">
            <a:schemeClr val="accent1"/>
          </a:lnRef>
          <a:fillRef idx="0">
            <a:schemeClr val="accent1"/>
          </a:fillRef>
          <a:effectRef idx="0">
            <a:schemeClr val="accent1"/>
          </a:effectRef>
          <a:fontRef idx="minor">
            <a:schemeClr val="tx1"/>
          </a:fontRef>
        </p:style>
      </p:cxnSp>
      <p:cxnSp>
        <p:nvCxnSpPr>
          <p:cNvPr id="9" name="Gerade Verbindung mit Pfeil 8"/>
          <p:cNvCxnSpPr/>
          <p:nvPr/>
        </p:nvCxnSpPr>
        <p:spPr>
          <a:xfrm rot="16200000" flipH="1">
            <a:off x="6036469" y="1964531"/>
            <a:ext cx="1714500" cy="1214438"/>
          </a:xfrm>
          <a:prstGeom prst="straightConnector1">
            <a:avLst/>
          </a:prstGeom>
          <a:ln w="38100">
            <a:solidFill>
              <a:schemeClr val="accent4"/>
            </a:solidFill>
            <a:tailEnd type="arrow"/>
          </a:ln>
        </p:spPr>
        <p:style>
          <a:lnRef idx="1">
            <a:schemeClr val="accent1"/>
          </a:lnRef>
          <a:fillRef idx="0">
            <a:schemeClr val="accent1"/>
          </a:fillRef>
          <a:effectRef idx="0">
            <a:schemeClr val="accent1"/>
          </a:effectRef>
          <a:fontRef idx="minor">
            <a:schemeClr val="tx1"/>
          </a:fontRef>
        </p:style>
      </p:cxnSp>
      <p:sp>
        <p:nvSpPr>
          <p:cNvPr id="13320" name="Textfeld 9"/>
          <p:cNvSpPr txBox="1">
            <a:spLocks noChangeArrowheads="1"/>
          </p:cNvSpPr>
          <p:nvPr/>
        </p:nvSpPr>
        <p:spPr bwMode="auto">
          <a:xfrm>
            <a:off x="642938" y="3929063"/>
            <a:ext cx="2159000" cy="830262"/>
          </a:xfrm>
          <a:prstGeom prst="rect">
            <a:avLst/>
          </a:prstGeom>
          <a:noFill/>
          <a:ln w="9525">
            <a:noFill/>
            <a:miter lim="800000"/>
            <a:headEnd/>
            <a:tailEnd/>
          </a:ln>
        </p:spPr>
        <p:txBody>
          <a:bodyPr wrap="none">
            <a:spAutoFit/>
          </a:bodyPr>
          <a:lstStyle/>
          <a:p>
            <a:pPr fontAlgn="base">
              <a:spcBef>
                <a:spcPct val="0"/>
              </a:spcBef>
              <a:spcAft>
                <a:spcPct val="0"/>
              </a:spcAft>
            </a:pPr>
            <a:r>
              <a:rPr lang="de-DE" sz="2400">
                <a:solidFill>
                  <a:srgbClr val="000000"/>
                </a:solidFill>
              </a:rPr>
              <a:t>Genesis 1 und 2</a:t>
            </a:r>
          </a:p>
          <a:p>
            <a:pPr fontAlgn="base">
              <a:spcBef>
                <a:spcPct val="0"/>
              </a:spcBef>
              <a:spcAft>
                <a:spcPct val="0"/>
              </a:spcAft>
            </a:pPr>
            <a:r>
              <a:rPr lang="de-DE" sz="2400">
                <a:solidFill>
                  <a:srgbClr val="000000"/>
                </a:solidFill>
              </a:rPr>
              <a:t>Psalm 8</a:t>
            </a:r>
          </a:p>
        </p:txBody>
      </p:sp>
      <p:sp>
        <p:nvSpPr>
          <p:cNvPr id="13321" name="Textfeld 12"/>
          <p:cNvSpPr txBox="1">
            <a:spLocks noChangeArrowheads="1"/>
          </p:cNvSpPr>
          <p:nvPr/>
        </p:nvSpPr>
        <p:spPr bwMode="auto">
          <a:xfrm>
            <a:off x="3286125" y="2286000"/>
            <a:ext cx="1790700" cy="830263"/>
          </a:xfrm>
          <a:prstGeom prst="rect">
            <a:avLst/>
          </a:prstGeom>
          <a:noFill/>
          <a:ln w="9525">
            <a:noFill/>
            <a:miter lim="800000"/>
            <a:headEnd/>
            <a:tailEnd/>
          </a:ln>
        </p:spPr>
        <p:txBody>
          <a:bodyPr wrap="none">
            <a:spAutoFit/>
          </a:bodyPr>
          <a:lstStyle/>
          <a:p>
            <a:pPr fontAlgn="base">
              <a:spcBef>
                <a:spcPct val="0"/>
              </a:spcBef>
              <a:spcAft>
                <a:spcPct val="0"/>
              </a:spcAft>
            </a:pPr>
            <a:r>
              <a:rPr lang="de-DE" sz="2400" dirty="0">
                <a:solidFill>
                  <a:srgbClr val="000000"/>
                </a:solidFill>
              </a:rPr>
              <a:t>Mensch im ..</a:t>
            </a:r>
          </a:p>
          <a:p>
            <a:pPr fontAlgn="base">
              <a:spcBef>
                <a:spcPct val="0"/>
              </a:spcBef>
              <a:spcAft>
                <a:spcPct val="0"/>
              </a:spcAft>
            </a:pPr>
            <a:r>
              <a:rPr lang="de-DE" sz="2400" b="1" dirty="0">
                <a:solidFill>
                  <a:srgbClr val="000000"/>
                </a:solidFill>
              </a:rPr>
              <a:t>Kosmos</a:t>
            </a:r>
          </a:p>
        </p:txBody>
      </p:sp>
      <p:cxnSp>
        <p:nvCxnSpPr>
          <p:cNvPr id="15" name="Gerade Verbindung mit Pfeil 14"/>
          <p:cNvCxnSpPr/>
          <p:nvPr/>
        </p:nvCxnSpPr>
        <p:spPr>
          <a:xfrm rot="5400000">
            <a:off x="3464718" y="821532"/>
            <a:ext cx="1928813" cy="857250"/>
          </a:xfrm>
          <a:prstGeom prst="straightConnector1">
            <a:avLst/>
          </a:prstGeom>
          <a:ln w="28575">
            <a:solidFill>
              <a:srgbClr val="002060"/>
            </a:solidFill>
            <a:tailEnd type="arrow"/>
          </a:ln>
        </p:spPr>
        <p:style>
          <a:lnRef idx="1">
            <a:schemeClr val="accent1"/>
          </a:lnRef>
          <a:fillRef idx="0">
            <a:schemeClr val="accent1"/>
          </a:fillRef>
          <a:effectRef idx="0">
            <a:schemeClr val="accent1"/>
          </a:effectRef>
          <a:fontRef idx="minor">
            <a:schemeClr val="tx1"/>
          </a:fontRef>
        </p:style>
      </p:cxnSp>
      <p:sp>
        <p:nvSpPr>
          <p:cNvPr id="13323" name="Textfeld 16"/>
          <p:cNvSpPr txBox="1">
            <a:spLocks noChangeArrowheads="1"/>
          </p:cNvSpPr>
          <p:nvPr/>
        </p:nvSpPr>
        <p:spPr bwMode="auto">
          <a:xfrm>
            <a:off x="714375" y="5715000"/>
            <a:ext cx="8143875" cy="646113"/>
          </a:xfrm>
          <a:prstGeom prst="rect">
            <a:avLst/>
          </a:prstGeom>
          <a:noFill/>
          <a:ln w="9525">
            <a:noFill/>
            <a:miter lim="800000"/>
            <a:headEnd/>
            <a:tailEnd/>
          </a:ln>
        </p:spPr>
        <p:txBody>
          <a:bodyPr wrap="none">
            <a:spAutoFit/>
          </a:bodyPr>
          <a:lstStyle/>
          <a:p>
            <a:pPr fontAlgn="base">
              <a:spcBef>
                <a:spcPct val="0"/>
              </a:spcBef>
              <a:spcAft>
                <a:spcPct val="0"/>
              </a:spcAft>
            </a:pPr>
            <a:r>
              <a:rPr lang="de-DE">
                <a:solidFill>
                  <a:srgbClr val="000000"/>
                </a:solidFill>
                <a:latin typeface="Arial" pitchFamily="34" charset="0"/>
              </a:rPr>
              <a:t>Karl Löwith, Gott, Mensch und Welt in der Metaphysik </a:t>
            </a:r>
          </a:p>
          <a:p>
            <a:pPr fontAlgn="base">
              <a:spcBef>
                <a:spcPct val="0"/>
              </a:spcBef>
              <a:spcAft>
                <a:spcPct val="0"/>
              </a:spcAft>
            </a:pPr>
            <a:r>
              <a:rPr lang="de-DE">
                <a:solidFill>
                  <a:srgbClr val="000000"/>
                </a:solidFill>
                <a:latin typeface="Arial" pitchFamily="34" charset="0"/>
              </a:rPr>
              <a:t>von Descartes bis zu Nietzsche, Göttingen: Vandenhoeck und Ruprecht, 1967</a:t>
            </a:r>
            <a:endParaRPr lang="de-DE">
              <a:solidFill>
                <a:srgbClr val="000000"/>
              </a:solidFill>
            </a:endParaRPr>
          </a:p>
        </p:txBody>
      </p:sp>
      <p:sp>
        <p:nvSpPr>
          <p:cNvPr id="13324" name="Textfeld 17"/>
          <p:cNvSpPr txBox="1">
            <a:spLocks noChangeArrowheads="1"/>
          </p:cNvSpPr>
          <p:nvPr/>
        </p:nvSpPr>
        <p:spPr bwMode="auto">
          <a:xfrm>
            <a:off x="3357563" y="5000625"/>
            <a:ext cx="1244600" cy="461963"/>
          </a:xfrm>
          <a:prstGeom prst="rect">
            <a:avLst/>
          </a:prstGeom>
          <a:noFill/>
          <a:ln w="9525">
            <a:noFill/>
            <a:miter lim="800000"/>
            <a:headEnd/>
            <a:tailEnd/>
          </a:ln>
        </p:spPr>
        <p:txBody>
          <a:bodyPr wrap="none">
            <a:spAutoFit/>
          </a:bodyPr>
          <a:lstStyle/>
          <a:p>
            <a:pPr fontAlgn="base">
              <a:spcBef>
                <a:spcPct val="0"/>
              </a:spcBef>
              <a:spcAft>
                <a:spcPct val="0"/>
              </a:spcAft>
            </a:pPr>
            <a:r>
              <a:rPr lang="de-DE" sz="2400">
                <a:solidFill>
                  <a:srgbClr val="000000"/>
                </a:solidFill>
              </a:rPr>
              <a:t>„</a:t>
            </a:r>
            <a:r>
              <a:rPr lang="de-DE" sz="2400" b="1">
                <a:solidFill>
                  <a:srgbClr val="000000"/>
                </a:solidFill>
              </a:rPr>
              <a:t>Natur</a:t>
            </a:r>
            <a:r>
              <a:rPr lang="de-DE" sz="2400">
                <a:solidFill>
                  <a:srgbClr val="000000"/>
                </a:solidFill>
              </a:rPr>
              <a:t>“</a:t>
            </a:r>
          </a:p>
        </p:txBody>
      </p:sp>
      <p:cxnSp>
        <p:nvCxnSpPr>
          <p:cNvPr id="20" name="Gerade Verbindung mit Pfeil 19"/>
          <p:cNvCxnSpPr/>
          <p:nvPr/>
        </p:nvCxnSpPr>
        <p:spPr>
          <a:xfrm rot="10800000">
            <a:off x="2928938" y="4714875"/>
            <a:ext cx="428625" cy="28575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1" name="Gerade Verbindung mit Pfeil 20"/>
          <p:cNvCxnSpPr/>
          <p:nvPr/>
        </p:nvCxnSpPr>
        <p:spPr>
          <a:xfrm flipV="1">
            <a:off x="4429125" y="4714875"/>
            <a:ext cx="785813" cy="28575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3327" name="Foliennummernplatzhalter 15"/>
          <p:cNvSpPr>
            <a:spLocks noGrp="1"/>
          </p:cNvSpPr>
          <p:nvPr>
            <p:ph type="sldNum" sz="quarter" idx="12"/>
          </p:nvPr>
        </p:nvSpPr>
        <p:spPr>
          <a:noFill/>
        </p:spPr>
        <p:txBody>
          <a:bodyPr/>
          <a:lstStyle/>
          <a:p>
            <a:fld id="{6F819027-4E9A-4E12-91FA-2C42760C3081}" type="slidenum">
              <a:rPr lang="de-DE" smtClean="0">
                <a:solidFill>
                  <a:srgbClr val="000000"/>
                </a:solidFill>
              </a:rPr>
              <a:pPr/>
              <a:t>13</a:t>
            </a:fld>
            <a:endParaRPr lang="de-DE" smtClean="0">
              <a:solidFill>
                <a:srgbClr val="000000"/>
              </a:solidFill>
            </a:endParaRPr>
          </a:p>
        </p:txBody>
      </p:sp>
      <p:sp>
        <p:nvSpPr>
          <p:cNvPr id="2" name="Textfeld 1"/>
          <p:cNvSpPr txBox="1"/>
          <p:nvPr/>
        </p:nvSpPr>
        <p:spPr>
          <a:xfrm>
            <a:off x="3428864" y="3545074"/>
            <a:ext cx="2100255" cy="707886"/>
          </a:xfrm>
          <a:prstGeom prst="rect">
            <a:avLst/>
          </a:prstGeom>
          <a:noFill/>
        </p:spPr>
        <p:txBody>
          <a:bodyPr wrap="none" rtlCol="0">
            <a:spAutoFit/>
          </a:bodyPr>
          <a:lstStyle/>
          <a:p>
            <a:pPr fontAlgn="base">
              <a:spcBef>
                <a:spcPct val="0"/>
              </a:spcBef>
              <a:spcAft>
                <a:spcPct val="0"/>
              </a:spcAft>
            </a:pPr>
            <a:r>
              <a:rPr lang="de-DE" sz="2000" b="1" dirty="0">
                <a:solidFill>
                  <a:srgbClr val="00B050"/>
                </a:solidFill>
              </a:rPr>
              <a:t>Conditio </a:t>
            </a:r>
            <a:r>
              <a:rPr lang="de-DE" sz="2000" b="1" dirty="0" err="1">
                <a:solidFill>
                  <a:srgbClr val="00B050"/>
                </a:solidFill>
              </a:rPr>
              <a:t>humana</a:t>
            </a:r>
            <a:endParaRPr lang="de-DE" sz="2000" b="1" dirty="0">
              <a:solidFill>
                <a:srgbClr val="00B050"/>
              </a:solidFill>
            </a:endParaRPr>
          </a:p>
          <a:p>
            <a:pPr fontAlgn="base">
              <a:spcBef>
                <a:spcPct val="0"/>
              </a:spcBef>
              <a:spcAft>
                <a:spcPct val="0"/>
              </a:spcAft>
            </a:pPr>
            <a:r>
              <a:rPr lang="de-DE" sz="2000" b="1" dirty="0">
                <a:solidFill>
                  <a:srgbClr val="00B050"/>
                </a:solidFill>
              </a:rPr>
              <a:t>Lebenswelt </a:t>
            </a:r>
            <a:endParaRPr lang="de-DE" sz="2000" b="1" dirty="0">
              <a:solidFill>
                <a:srgbClr val="00B050"/>
              </a:solidFill>
            </a:endParaRPr>
          </a:p>
        </p:txBody>
      </p:sp>
      <p:sp>
        <p:nvSpPr>
          <p:cNvPr id="6" name="Ellipse 5"/>
          <p:cNvSpPr/>
          <p:nvPr/>
        </p:nvSpPr>
        <p:spPr>
          <a:xfrm>
            <a:off x="2267744" y="2701131"/>
            <a:ext cx="4392488" cy="2530475"/>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de-DE" sz="2400">
              <a:solidFill>
                <a:srgbClr val="FFFFFF"/>
              </a:solidFill>
            </a:endParaRPr>
          </a:p>
        </p:txBody>
      </p:sp>
    </p:spTree>
    <p:extLst>
      <p:ext uri="{BB962C8B-B14F-4D97-AF65-F5344CB8AC3E}">
        <p14:creationId xmlns:p14="http://schemas.microsoft.com/office/powerpoint/2010/main" val="866018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idx="4294967295"/>
          </p:nvPr>
        </p:nvSpPr>
        <p:spPr/>
        <p:txBody>
          <a:bodyPr/>
          <a:lstStyle/>
          <a:p>
            <a:pPr eaLnBrk="1" hangingPunct="1"/>
            <a:r>
              <a:rPr lang="en-GB" dirty="0" err="1" smtClean="0"/>
              <a:t>Anthropozentrik</a:t>
            </a:r>
            <a:r>
              <a:rPr lang="en-GB" dirty="0" smtClean="0"/>
              <a:t> - </a:t>
            </a:r>
            <a:r>
              <a:rPr lang="en-GB" dirty="0" err="1" smtClean="0"/>
              <a:t>Adressiert</a:t>
            </a:r>
            <a:endParaRPr lang="en-GB" dirty="0" smtClean="0"/>
          </a:p>
        </p:txBody>
      </p:sp>
      <p:sp>
        <p:nvSpPr>
          <p:cNvPr id="29699" name="Textfeld 2"/>
          <p:cNvSpPr txBox="1">
            <a:spLocks noChangeArrowheads="1"/>
          </p:cNvSpPr>
          <p:nvPr/>
        </p:nvSpPr>
        <p:spPr bwMode="auto">
          <a:xfrm>
            <a:off x="1643063" y="1643063"/>
            <a:ext cx="3033712" cy="584200"/>
          </a:xfrm>
          <a:prstGeom prst="rect">
            <a:avLst/>
          </a:prstGeom>
          <a:noFill/>
          <a:ln w="9525">
            <a:noFill/>
            <a:miter lim="800000"/>
            <a:headEnd/>
            <a:tailEnd/>
          </a:ln>
        </p:spPr>
        <p:txBody>
          <a:bodyPr wrap="none">
            <a:spAutoFit/>
          </a:bodyPr>
          <a:lstStyle/>
          <a:p>
            <a:pPr fontAlgn="base">
              <a:spcBef>
                <a:spcPct val="0"/>
              </a:spcBef>
              <a:spcAft>
                <a:spcPct val="0"/>
              </a:spcAft>
            </a:pPr>
            <a:r>
              <a:rPr lang="de-DE" sz="3200">
                <a:solidFill>
                  <a:srgbClr val="000000"/>
                </a:solidFill>
              </a:rPr>
              <a:t>Anthropozentrik</a:t>
            </a:r>
            <a:r>
              <a:rPr lang="de-DE" sz="2400">
                <a:solidFill>
                  <a:srgbClr val="000000"/>
                </a:solidFill>
              </a:rPr>
              <a:t>?</a:t>
            </a:r>
          </a:p>
        </p:txBody>
      </p:sp>
      <p:sp>
        <p:nvSpPr>
          <p:cNvPr id="29700" name="Textfeld 3"/>
          <p:cNvSpPr txBox="1">
            <a:spLocks noChangeArrowheads="1"/>
          </p:cNvSpPr>
          <p:nvPr/>
        </p:nvSpPr>
        <p:spPr bwMode="auto">
          <a:xfrm>
            <a:off x="611188" y="2565400"/>
            <a:ext cx="6662737" cy="461963"/>
          </a:xfrm>
          <a:prstGeom prst="rect">
            <a:avLst/>
          </a:prstGeom>
          <a:noFill/>
          <a:ln w="9525">
            <a:noFill/>
            <a:miter lim="800000"/>
            <a:headEnd/>
            <a:tailEnd/>
          </a:ln>
        </p:spPr>
        <p:txBody>
          <a:bodyPr wrap="none">
            <a:spAutoFit/>
          </a:bodyPr>
          <a:lstStyle/>
          <a:p>
            <a:pPr fontAlgn="base">
              <a:spcBef>
                <a:spcPct val="0"/>
              </a:spcBef>
              <a:spcAft>
                <a:spcPct val="0"/>
              </a:spcAft>
            </a:pPr>
            <a:r>
              <a:rPr lang="de-DE" sz="2400">
                <a:solidFill>
                  <a:srgbClr val="000000"/>
                </a:solidFill>
              </a:rPr>
              <a:t>„Sprache“ der Natur – </a:t>
            </a:r>
            <a:r>
              <a:rPr lang="de-DE" sz="2400" b="1">
                <a:solidFill>
                  <a:srgbClr val="000000"/>
                </a:solidFill>
              </a:rPr>
              <a:t>adressiert</a:t>
            </a:r>
            <a:r>
              <a:rPr lang="de-DE" sz="2400">
                <a:solidFill>
                  <a:srgbClr val="000000"/>
                </a:solidFill>
              </a:rPr>
              <a:t> an den Menschen?</a:t>
            </a:r>
          </a:p>
        </p:txBody>
      </p:sp>
      <p:sp>
        <p:nvSpPr>
          <p:cNvPr id="29701" name="Foliennummernplatzhalter 4"/>
          <p:cNvSpPr>
            <a:spLocks noGrp="1"/>
          </p:cNvSpPr>
          <p:nvPr>
            <p:ph type="sldNum" sz="quarter" idx="12"/>
          </p:nvPr>
        </p:nvSpPr>
        <p:spPr>
          <a:noFill/>
        </p:spPr>
        <p:txBody>
          <a:bodyPr/>
          <a:lstStyle/>
          <a:p>
            <a:fld id="{1A952EBF-B4ED-459E-96D3-79CDABDF9DFA}" type="slidenum">
              <a:rPr lang="de-DE" smtClean="0">
                <a:solidFill>
                  <a:srgbClr val="000000"/>
                </a:solidFill>
              </a:rPr>
              <a:pPr/>
              <a:t>14</a:t>
            </a:fld>
            <a:endParaRPr lang="de-DE" smtClean="0">
              <a:solidFill>
                <a:srgbClr val="000000"/>
              </a:solidFill>
            </a:endParaRPr>
          </a:p>
        </p:txBody>
      </p:sp>
      <p:sp>
        <p:nvSpPr>
          <p:cNvPr id="29702" name="Textfeld 3"/>
          <p:cNvSpPr txBox="1">
            <a:spLocks noChangeArrowheads="1"/>
          </p:cNvSpPr>
          <p:nvPr/>
        </p:nvSpPr>
        <p:spPr bwMode="auto">
          <a:xfrm>
            <a:off x="684213" y="3213100"/>
            <a:ext cx="8253412" cy="461963"/>
          </a:xfrm>
          <a:prstGeom prst="rect">
            <a:avLst/>
          </a:prstGeom>
          <a:noFill/>
          <a:ln w="9525">
            <a:noFill/>
            <a:miter lim="800000"/>
            <a:headEnd/>
            <a:tailEnd/>
          </a:ln>
        </p:spPr>
        <p:txBody>
          <a:bodyPr wrap="none">
            <a:spAutoFit/>
          </a:bodyPr>
          <a:lstStyle/>
          <a:p>
            <a:pPr fontAlgn="base">
              <a:spcBef>
                <a:spcPct val="0"/>
              </a:spcBef>
              <a:spcAft>
                <a:spcPct val="0"/>
              </a:spcAft>
            </a:pPr>
            <a:r>
              <a:rPr lang="de-DE" sz="2400">
                <a:solidFill>
                  <a:srgbClr val="000000"/>
                </a:solidFill>
              </a:rPr>
              <a:t>„Sprache“ der Schöpfung (Ps 19) – </a:t>
            </a:r>
            <a:r>
              <a:rPr lang="de-DE" sz="2400" b="1">
                <a:solidFill>
                  <a:srgbClr val="000000"/>
                </a:solidFill>
              </a:rPr>
              <a:t>adressiert</a:t>
            </a:r>
            <a:r>
              <a:rPr lang="de-DE" sz="2400">
                <a:solidFill>
                  <a:srgbClr val="000000"/>
                </a:solidFill>
              </a:rPr>
              <a:t> an den Menschen?</a:t>
            </a:r>
          </a:p>
        </p:txBody>
      </p:sp>
      <p:sp>
        <p:nvSpPr>
          <p:cNvPr id="29703" name="Textfeld 6"/>
          <p:cNvSpPr txBox="1">
            <a:spLocks noChangeArrowheads="1"/>
          </p:cNvSpPr>
          <p:nvPr/>
        </p:nvSpPr>
        <p:spPr bwMode="auto">
          <a:xfrm>
            <a:off x="827088" y="4797425"/>
            <a:ext cx="5951537" cy="368300"/>
          </a:xfrm>
          <a:prstGeom prst="rect">
            <a:avLst/>
          </a:prstGeom>
          <a:noFill/>
          <a:ln w="9525">
            <a:noFill/>
            <a:miter lim="800000"/>
            <a:headEnd/>
            <a:tailEnd/>
          </a:ln>
        </p:spPr>
        <p:txBody>
          <a:bodyPr wrap="none">
            <a:spAutoFit/>
          </a:bodyPr>
          <a:lstStyle/>
          <a:p>
            <a:pPr fontAlgn="base">
              <a:spcBef>
                <a:spcPct val="0"/>
              </a:spcBef>
              <a:spcAft>
                <a:spcPct val="0"/>
              </a:spcAft>
            </a:pPr>
            <a:r>
              <a:rPr lang="de-DE" b="1" i="1">
                <a:solidFill>
                  <a:srgbClr val="000000"/>
                </a:solidFill>
              </a:rPr>
              <a:t>Oswald Bayer: </a:t>
            </a:r>
            <a:r>
              <a:rPr lang="de-DE" i="1">
                <a:solidFill>
                  <a:srgbClr val="000000"/>
                </a:solidFill>
              </a:rPr>
              <a:t>Schöpfung als Anrede, Tübingen 1990, 2. Aufl.</a:t>
            </a:r>
          </a:p>
        </p:txBody>
      </p:sp>
      <p:sp>
        <p:nvSpPr>
          <p:cNvPr id="29704" name="Textfeld 8"/>
          <p:cNvSpPr txBox="1">
            <a:spLocks noChangeArrowheads="1"/>
          </p:cNvSpPr>
          <p:nvPr/>
        </p:nvSpPr>
        <p:spPr bwMode="auto">
          <a:xfrm>
            <a:off x="755650" y="5157788"/>
            <a:ext cx="8388350" cy="922337"/>
          </a:xfrm>
          <a:prstGeom prst="rect">
            <a:avLst/>
          </a:prstGeom>
          <a:noFill/>
          <a:ln w="9525">
            <a:noFill/>
            <a:miter lim="800000"/>
            <a:headEnd/>
            <a:tailEnd/>
          </a:ln>
        </p:spPr>
        <p:txBody>
          <a:bodyPr>
            <a:spAutoFit/>
          </a:bodyPr>
          <a:lstStyle/>
          <a:p>
            <a:pPr fontAlgn="base">
              <a:spcBef>
                <a:spcPct val="0"/>
              </a:spcBef>
              <a:spcAft>
                <a:spcPct val="0"/>
              </a:spcAft>
            </a:pPr>
            <a:r>
              <a:rPr lang="en-US" b="1" i="1">
                <a:solidFill>
                  <a:srgbClr val="000000"/>
                </a:solidFill>
              </a:rPr>
              <a:t>Stanley Hauerwas: </a:t>
            </a:r>
            <a:r>
              <a:rPr lang="en-US" i="1">
                <a:solidFill>
                  <a:srgbClr val="000000"/>
                </a:solidFill>
              </a:rPr>
              <a:t>With the grain of the universe. </a:t>
            </a:r>
            <a:br>
              <a:rPr lang="en-US" i="1">
                <a:solidFill>
                  <a:srgbClr val="000000"/>
                </a:solidFill>
              </a:rPr>
            </a:br>
            <a:r>
              <a:rPr lang="en-US" i="1">
                <a:solidFill>
                  <a:srgbClr val="000000"/>
                </a:solidFill>
              </a:rPr>
              <a:t>The church's witness and natural theology ; being the Gifford Lectures delivered at the University of St. Andrews in 2001, Grand Rapids, Brazos Pr. 2001</a:t>
            </a:r>
            <a:endParaRPr lang="de-DE" i="1">
              <a:solidFill>
                <a:srgbClr val="000000"/>
              </a:solidFill>
            </a:endParaRPr>
          </a:p>
        </p:txBody>
      </p:sp>
    </p:spTree>
    <p:extLst>
      <p:ext uri="{BB962C8B-B14F-4D97-AF65-F5344CB8AC3E}">
        <p14:creationId xmlns:p14="http://schemas.microsoft.com/office/powerpoint/2010/main" val="104779975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idx="4294967295"/>
          </p:nvPr>
        </p:nvSpPr>
        <p:spPr/>
        <p:txBody>
          <a:bodyPr/>
          <a:lstStyle/>
          <a:p>
            <a:pPr eaLnBrk="1" hangingPunct="1"/>
            <a:r>
              <a:rPr lang="en-GB" dirty="0" smtClean="0"/>
              <a:t>Pascal </a:t>
            </a:r>
          </a:p>
        </p:txBody>
      </p:sp>
      <p:sp>
        <p:nvSpPr>
          <p:cNvPr id="18435" name="Textfeld 2"/>
          <p:cNvSpPr txBox="1">
            <a:spLocks noChangeArrowheads="1"/>
          </p:cNvSpPr>
          <p:nvPr/>
        </p:nvSpPr>
        <p:spPr bwMode="auto">
          <a:xfrm>
            <a:off x="571500" y="928688"/>
            <a:ext cx="1892300" cy="2308225"/>
          </a:xfrm>
          <a:prstGeom prst="rect">
            <a:avLst/>
          </a:prstGeom>
          <a:noFill/>
          <a:ln w="9525">
            <a:noFill/>
            <a:miter lim="800000"/>
            <a:headEnd/>
            <a:tailEnd/>
          </a:ln>
        </p:spPr>
        <p:txBody>
          <a:bodyPr wrap="none">
            <a:spAutoFit/>
          </a:bodyPr>
          <a:lstStyle/>
          <a:p>
            <a:pPr fontAlgn="base">
              <a:spcBef>
                <a:spcPct val="0"/>
              </a:spcBef>
              <a:spcAft>
                <a:spcPct val="0"/>
              </a:spcAft>
            </a:pPr>
            <a:r>
              <a:rPr lang="de-DE" sz="2400">
                <a:solidFill>
                  <a:srgbClr val="000000"/>
                </a:solidFill>
              </a:rPr>
              <a:t>Blaise Pascal </a:t>
            </a:r>
          </a:p>
          <a:p>
            <a:pPr fontAlgn="base">
              <a:spcBef>
                <a:spcPct val="0"/>
              </a:spcBef>
              <a:spcAft>
                <a:spcPct val="0"/>
              </a:spcAft>
            </a:pPr>
            <a:r>
              <a:rPr lang="de-DE" sz="2400">
                <a:solidFill>
                  <a:srgbClr val="000000"/>
                </a:solidFill>
              </a:rPr>
              <a:t>1623-1662</a:t>
            </a:r>
          </a:p>
          <a:p>
            <a:pPr fontAlgn="base">
              <a:spcBef>
                <a:spcPct val="0"/>
              </a:spcBef>
              <a:spcAft>
                <a:spcPct val="0"/>
              </a:spcAft>
            </a:pPr>
            <a:endParaRPr lang="de-DE" sz="2400">
              <a:solidFill>
                <a:srgbClr val="000000"/>
              </a:solidFill>
            </a:endParaRPr>
          </a:p>
          <a:p>
            <a:pPr fontAlgn="base">
              <a:spcBef>
                <a:spcPct val="0"/>
              </a:spcBef>
              <a:spcAft>
                <a:spcPct val="0"/>
              </a:spcAft>
            </a:pPr>
            <a:endParaRPr lang="de-DE" sz="2400">
              <a:solidFill>
                <a:srgbClr val="000000"/>
              </a:solidFill>
            </a:endParaRPr>
          </a:p>
          <a:p>
            <a:pPr fontAlgn="base">
              <a:spcBef>
                <a:spcPct val="0"/>
              </a:spcBef>
              <a:spcAft>
                <a:spcPct val="0"/>
              </a:spcAft>
            </a:pPr>
            <a:r>
              <a:rPr lang="de-DE" sz="2400">
                <a:solidFill>
                  <a:srgbClr val="000000"/>
                </a:solidFill>
              </a:rPr>
              <a:t>Pensées</a:t>
            </a:r>
          </a:p>
          <a:p>
            <a:pPr fontAlgn="base">
              <a:spcBef>
                <a:spcPct val="0"/>
              </a:spcBef>
              <a:spcAft>
                <a:spcPct val="0"/>
              </a:spcAft>
            </a:pPr>
            <a:r>
              <a:rPr lang="de-DE" sz="2400">
                <a:solidFill>
                  <a:srgbClr val="000000"/>
                </a:solidFill>
              </a:rPr>
              <a:t>1669</a:t>
            </a:r>
          </a:p>
        </p:txBody>
      </p:sp>
      <p:pic>
        <p:nvPicPr>
          <p:cNvPr id="18436" name="Picture 2" descr="Portrait"/>
          <p:cNvPicPr>
            <a:picLocks noChangeAspect="1" noChangeArrowheads="1"/>
          </p:cNvPicPr>
          <p:nvPr/>
        </p:nvPicPr>
        <p:blipFill>
          <a:blip r:embed="rId3" cstate="print"/>
          <a:srcRect/>
          <a:stretch>
            <a:fillRect/>
          </a:stretch>
        </p:blipFill>
        <p:spPr bwMode="auto">
          <a:xfrm>
            <a:off x="3643313" y="857250"/>
            <a:ext cx="2786062" cy="3286125"/>
          </a:xfrm>
          <a:prstGeom prst="rect">
            <a:avLst/>
          </a:prstGeom>
          <a:noFill/>
          <a:ln w="9525">
            <a:noFill/>
            <a:miter lim="800000"/>
            <a:headEnd/>
            <a:tailEnd/>
          </a:ln>
        </p:spPr>
      </p:pic>
      <p:sp>
        <p:nvSpPr>
          <p:cNvPr id="18437" name="Foliennummernplatzhalter 4"/>
          <p:cNvSpPr>
            <a:spLocks noGrp="1"/>
          </p:cNvSpPr>
          <p:nvPr>
            <p:ph type="sldNum" sz="quarter" idx="12"/>
          </p:nvPr>
        </p:nvSpPr>
        <p:spPr>
          <a:noFill/>
        </p:spPr>
        <p:txBody>
          <a:bodyPr/>
          <a:lstStyle/>
          <a:p>
            <a:fld id="{7A154822-8CCF-47F3-B484-F22AA51E8B44}" type="slidenum">
              <a:rPr lang="de-DE" smtClean="0">
                <a:solidFill>
                  <a:srgbClr val="000000"/>
                </a:solidFill>
              </a:rPr>
              <a:pPr/>
              <a:t>15</a:t>
            </a:fld>
            <a:endParaRPr lang="de-DE" smtClean="0">
              <a:solidFill>
                <a:srgbClr val="000000"/>
              </a:solidFill>
            </a:endParaRPr>
          </a:p>
        </p:txBody>
      </p:sp>
    </p:spTree>
    <p:extLst>
      <p:ext uri="{BB962C8B-B14F-4D97-AF65-F5344CB8AC3E}">
        <p14:creationId xmlns:p14="http://schemas.microsoft.com/office/powerpoint/2010/main" val="47637657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idx="4294967295"/>
          </p:nvPr>
        </p:nvSpPr>
        <p:spPr/>
        <p:txBody>
          <a:bodyPr/>
          <a:lstStyle/>
          <a:p>
            <a:pPr eaLnBrk="1" hangingPunct="1"/>
            <a:r>
              <a:rPr lang="en-GB" dirty="0" smtClean="0"/>
              <a:t>Pascal – </a:t>
            </a:r>
            <a:r>
              <a:rPr lang="en-GB" dirty="0" err="1" smtClean="0"/>
              <a:t>Antrhopozentrik</a:t>
            </a:r>
            <a:r>
              <a:rPr lang="en-GB" sz="1100" dirty="0" smtClean="0"/>
              <a:t>?</a:t>
            </a:r>
            <a:endParaRPr lang="en-GB" dirty="0" smtClean="0"/>
          </a:p>
        </p:txBody>
      </p:sp>
      <p:sp>
        <p:nvSpPr>
          <p:cNvPr id="19459" name="Textfeld 3"/>
          <p:cNvSpPr txBox="1">
            <a:spLocks noChangeArrowheads="1"/>
          </p:cNvSpPr>
          <p:nvPr/>
        </p:nvSpPr>
        <p:spPr bwMode="auto">
          <a:xfrm>
            <a:off x="285750" y="642938"/>
            <a:ext cx="8072438" cy="6248400"/>
          </a:xfrm>
          <a:prstGeom prst="rect">
            <a:avLst/>
          </a:prstGeom>
          <a:noFill/>
          <a:ln w="9525">
            <a:noFill/>
            <a:miter lim="800000"/>
            <a:headEnd/>
            <a:tailEnd/>
          </a:ln>
        </p:spPr>
        <p:txBody>
          <a:bodyPr>
            <a:spAutoFit/>
          </a:bodyPr>
          <a:lstStyle/>
          <a:p>
            <a:pPr fontAlgn="base">
              <a:spcBef>
                <a:spcPct val="0"/>
              </a:spcBef>
              <a:spcAft>
                <a:spcPct val="0"/>
              </a:spcAft>
            </a:pPr>
            <a:r>
              <a:rPr lang="de-DE" sz="2000" b="1" dirty="0">
                <a:solidFill>
                  <a:srgbClr val="000000"/>
                </a:solidFill>
              </a:rPr>
              <a:t>Was ist der Mensch im Unendlichen? </a:t>
            </a:r>
            <a:r>
              <a:rPr lang="de-DE" sz="2000" dirty="0">
                <a:solidFill>
                  <a:srgbClr val="000000"/>
                </a:solidFill>
              </a:rPr>
              <a:t>Wer kann ihn begreifen? Aber um ihm ein anders eben so staunenswertes Wunder zu zeigen, suche er in dem, was er kennt, die geringfügigen Dinge auf. ...</a:t>
            </a:r>
          </a:p>
          <a:p>
            <a:pPr fontAlgn="base">
              <a:spcBef>
                <a:spcPct val="0"/>
              </a:spcBef>
              <a:spcAft>
                <a:spcPct val="0"/>
              </a:spcAft>
            </a:pPr>
            <a:endParaRPr lang="de-DE" sz="2000" dirty="0">
              <a:solidFill>
                <a:srgbClr val="000000"/>
              </a:solidFill>
            </a:endParaRPr>
          </a:p>
          <a:p>
            <a:pPr fontAlgn="base">
              <a:spcBef>
                <a:spcPct val="0"/>
              </a:spcBef>
              <a:spcAft>
                <a:spcPct val="0"/>
              </a:spcAft>
            </a:pPr>
            <a:r>
              <a:rPr lang="de-DE" sz="2000" dirty="0">
                <a:solidFill>
                  <a:srgbClr val="000000"/>
                </a:solidFill>
              </a:rPr>
              <a:t> Er verliere sich in diesen Wundern, eben so erstaunenswert durch ihre </a:t>
            </a:r>
            <a:r>
              <a:rPr lang="de-DE" sz="2000" b="1" dirty="0">
                <a:solidFill>
                  <a:srgbClr val="000000"/>
                </a:solidFill>
              </a:rPr>
              <a:t>Kleinheit</a:t>
            </a:r>
            <a:r>
              <a:rPr lang="de-DE" sz="2000" dirty="0">
                <a:solidFill>
                  <a:srgbClr val="000000"/>
                </a:solidFill>
              </a:rPr>
              <a:t> als die andern durch ihre </a:t>
            </a:r>
            <a:r>
              <a:rPr lang="de-DE" sz="2000" b="1" dirty="0">
                <a:solidFill>
                  <a:srgbClr val="000000"/>
                </a:solidFill>
              </a:rPr>
              <a:t>Ausdehnung</a:t>
            </a:r>
            <a:r>
              <a:rPr lang="de-DE" sz="2000" dirty="0">
                <a:solidFill>
                  <a:srgbClr val="000000"/>
                </a:solidFill>
              </a:rPr>
              <a:t>. ... </a:t>
            </a:r>
          </a:p>
          <a:p>
            <a:pPr fontAlgn="base">
              <a:spcBef>
                <a:spcPct val="0"/>
              </a:spcBef>
              <a:spcAft>
                <a:spcPct val="0"/>
              </a:spcAft>
            </a:pPr>
            <a:endParaRPr lang="de-DE" sz="2000" dirty="0">
              <a:solidFill>
                <a:srgbClr val="000000"/>
              </a:solidFill>
            </a:endParaRPr>
          </a:p>
          <a:p>
            <a:pPr fontAlgn="base">
              <a:spcBef>
                <a:spcPct val="0"/>
              </a:spcBef>
              <a:spcAft>
                <a:spcPct val="0"/>
              </a:spcAft>
            </a:pPr>
            <a:r>
              <a:rPr lang="de-DE" sz="2000" dirty="0">
                <a:solidFill>
                  <a:srgbClr val="000000"/>
                </a:solidFill>
              </a:rPr>
              <a:t>Denn genug</a:t>
            </a:r>
            <a:r>
              <a:rPr lang="de-DE" sz="2000" b="1" dirty="0">
                <a:solidFill>
                  <a:srgbClr val="000000"/>
                </a:solidFill>
              </a:rPr>
              <a:t>, was ist der Mensch in der Natur? </a:t>
            </a:r>
            <a:r>
              <a:rPr lang="de-DE" sz="2000" dirty="0">
                <a:solidFill>
                  <a:srgbClr val="000000"/>
                </a:solidFill>
              </a:rPr>
              <a:t>Ein Nichts im Vergleich mit dem Unendlichen, ein All im Vergleich mit dem Nichts, ein Mittelding zwischen Beiden. Er ist unendlich fern von den beiden Extremen und sein Wesen ist nicht weniger entfernt vom Nichts, woraus er gezogen ist, als vom Unendlichen, worin er sich verliert.</a:t>
            </a:r>
          </a:p>
          <a:p>
            <a:pPr fontAlgn="base">
              <a:spcBef>
                <a:spcPct val="0"/>
              </a:spcBef>
              <a:spcAft>
                <a:spcPct val="0"/>
              </a:spcAft>
            </a:pPr>
            <a:r>
              <a:rPr lang="de-DE" sz="2000" dirty="0">
                <a:solidFill>
                  <a:srgbClr val="000000"/>
                </a:solidFill>
              </a:rPr>
              <a:t>Seine </a:t>
            </a:r>
            <a:r>
              <a:rPr lang="de-DE" sz="2000" b="1" dirty="0">
                <a:solidFill>
                  <a:srgbClr val="000000"/>
                </a:solidFill>
              </a:rPr>
              <a:t>Vernunft</a:t>
            </a:r>
            <a:r>
              <a:rPr lang="de-DE" sz="2000" dirty="0">
                <a:solidFill>
                  <a:srgbClr val="000000"/>
                </a:solidFill>
              </a:rPr>
              <a:t> steht in der Reihe der erkennbaren Dinge auf derselben Stufe als sein </a:t>
            </a:r>
            <a:r>
              <a:rPr lang="de-DE" sz="2000" b="1" dirty="0">
                <a:solidFill>
                  <a:srgbClr val="000000"/>
                </a:solidFill>
              </a:rPr>
              <a:t>Körper</a:t>
            </a:r>
            <a:r>
              <a:rPr lang="de-DE" sz="2000" dirty="0">
                <a:solidFill>
                  <a:srgbClr val="000000"/>
                </a:solidFill>
              </a:rPr>
              <a:t> in der weiten Natur </a:t>
            </a:r>
          </a:p>
          <a:p>
            <a:pPr fontAlgn="base">
              <a:spcBef>
                <a:spcPct val="0"/>
              </a:spcBef>
              <a:spcAft>
                <a:spcPct val="0"/>
              </a:spcAft>
            </a:pPr>
            <a:r>
              <a:rPr lang="de-DE" sz="2000" dirty="0">
                <a:solidFill>
                  <a:srgbClr val="000000"/>
                </a:solidFill>
              </a:rPr>
              <a:t>und alles, was sie vermag, ist, </a:t>
            </a:r>
            <a:r>
              <a:rPr lang="de-DE" sz="2000" dirty="0" err="1">
                <a:solidFill>
                  <a:srgbClr val="000000"/>
                </a:solidFill>
              </a:rPr>
              <a:t>daß</a:t>
            </a:r>
            <a:r>
              <a:rPr lang="de-DE" sz="2000" dirty="0">
                <a:solidFill>
                  <a:srgbClr val="000000"/>
                </a:solidFill>
              </a:rPr>
              <a:t> sie einigen Schein von der Mitte der Dinge bemerkt, in ewiger Verzweiflung weder ihren Anfang noch ihr Ende zu kennen.  Alle Dinge sind hervor gegangen aus dem Nichts, und streben nach dem Unendlichen. Wer kann diese erstaunlichen Schritte verfolgen? Der Urheber dieser Wunder </a:t>
            </a:r>
            <a:r>
              <a:rPr lang="de-DE" sz="2000" dirty="0" err="1">
                <a:solidFill>
                  <a:srgbClr val="000000"/>
                </a:solidFill>
              </a:rPr>
              <a:t>faßt</a:t>
            </a:r>
            <a:r>
              <a:rPr lang="de-DE" sz="2000" dirty="0">
                <a:solidFill>
                  <a:srgbClr val="000000"/>
                </a:solidFill>
              </a:rPr>
              <a:t> sie, kein andrer kann das.“</a:t>
            </a:r>
          </a:p>
          <a:p>
            <a:pPr fontAlgn="base">
              <a:spcBef>
                <a:spcPct val="0"/>
              </a:spcBef>
              <a:spcAft>
                <a:spcPct val="0"/>
              </a:spcAft>
            </a:pPr>
            <a:endParaRPr lang="de-DE" sz="2000" dirty="0">
              <a:solidFill>
                <a:srgbClr val="000000"/>
              </a:solidFill>
            </a:endParaRPr>
          </a:p>
        </p:txBody>
      </p:sp>
      <p:sp>
        <p:nvSpPr>
          <p:cNvPr id="19460" name="Foliennummernplatzhalter 3"/>
          <p:cNvSpPr>
            <a:spLocks noGrp="1"/>
          </p:cNvSpPr>
          <p:nvPr>
            <p:ph type="sldNum" sz="quarter" idx="12"/>
          </p:nvPr>
        </p:nvSpPr>
        <p:spPr>
          <a:noFill/>
        </p:spPr>
        <p:txBody>
          <a:bodyPr/>
          <a:lstStyle/>
          <a:p>
            <a:fld id="{F3E033EC-5096-44FF-B16A-8BCE410E0823}" type="slidenum">
              <a:rPr lang="de-DE" smtClean="0">
                <a:solidFill>
                  <a:srgbClr val="000000"/>
                </a:solidFill>
              </a:rPr>
              <a:pPr/>
              <a:t>16</a:t>
            </a:fld>
            <a:endParaRPr lang="de-DE" smtClean="0">
              <a:solidFill>
                <a:srgbClr val="000000"/>
              </a:solidFill>
            </a:endParaRPr>
          </a:p>
        </p:txBody>
      </p:sp>
    </p:spTree>
    <p:extLst>
      <p:ext uri="{BB962C8B-B14F-4D97-AF65-F5344CB8AC3E}">
        <p14:creationId xmlns:p14="http://schemas.microsoft.com/office/powerpoint/2010/main" val="270657459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4578" name="Object 2"/>
          <p:cNvGraphicFramePr>
            <a:graphicFrameLocks noChangeAspect="1"/>
          </p:cNvGraphicFramePr>
          <p:nvPr/>
        </p:nvGraphicFramePr>
        <p:xfrm>
          <a:off x="0" y="3175"/>
          <a:ext cx="9144000" cy="6858000"/>
        </p:xfrm>
        <a:graphic>
          <a:graphicData uri="http://schemas.openxmlformats.org/presentationml/2006/ole">
            <mc:AlternateContent xmlns:mc="http://schemas.openxmlformats.org/markup-compatibility/2006">
              <mc:Choice xmlns:v="urn:schemas-microsoft-com:vml" Requires="v">
                <p:oleObj spid="_x0000_s2050" name="Folie" r:id="rId4" imgW="4572000" imgH="3429000" progId="PowerPoint.Slide.8">
                  <p:embed/>
                </p:oleObj>
              </mc:Choice>
              <mc:Fallback>
                <p:oleObj name="Folie" r:id="rId4" imgW="4572000" imgH="3429000" progId="PowerPoint.Slide.8">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3175"/>
                        <a:ext cx="914400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4579" name="Titel 2"/>
          <p:cNvSpPr>
            <a:spLocks noGrp="1"/>
          </p:cNvSpPr>
          <p:nvPr>
            <p:ph type="title" idx="4294967295"/>
          </p:nvPr>
        </p:nvSpPr>
        <p:spPr/>
        <p:txBody>
          <a:bodyPr/>
          <a:lstStyle/>
          <a:p>
            <a:pPr eaLnBrk="1" hangingPunct="1"/>
            <a:r>
              <a:rPr lang="de-DE" dirty="0" err="1" smtClean="0"/>
              <a:t>Ccond-humana</a:t>
            </a:r>
            <a:r>
              <a:rPr lang="de-DE" dirty="0" smtClean="0"/>
              <a:t> - Zellen</a:t>
            </a:r>
          </a:p>
        </p:txBody>
      </p:sp>
      <p:sp>
        <p:nvSpPr>
          <p:cNvPr id="24580" name="Foliennummernplatzhalter 3"/>
          <p:cNvSpPr>
            <a:spLocks noGrp="1"/>
          </p:cNvSpPr>
          <p:nvPr>
            <p:ph type="sldNum" sz="quarter" idx="12"/>
          </p:nvPr>
        </p:nvSpPr>
        <p:spPr>
          <a:noFill/>
        </p:spPr>
        <p:txBody>
          <a:bodyPr/>
          <a:lstStyle/>
          <a:p>
            <a:fld id="{87BE6ECE-66C7-42B5-B7FE-79B42A25A58F}" type="slidenum">
              <a:rPr lang="de-DE" smtClean="0">
                <a:solidFill>
                  <a:srgbClr val="000000"/>
                </a:solidFill>
              </a:rPr>
              <a:pPr/>
              <a:t>17</a:t>
            </a:fld>
            <a:endParaRPr lang="de-DE" smtClean="0">
              <a:solidFill>
                <a:srgbClr val="000000"/>
              </a:solidFill>
            </a:endParaRPr>
          </a:p>
        </p:txBody>
      </p:sp>
    </p:spTree>
    <p:extLst>
      <p:ext uri="{BB962C8B-B14F-4D97-AF65-F5344CB8AC3E}">
        <p14:creationId xmlns:p14="http://schemas.microsoft.com/office/powerpoint/2010/main" val="128367936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Foliennummernplatzhalter 1"/>
          <p:cNvSpPr>
            <a:spLocks noGrp="1"/>
          </p:cNvSpPr>
          <p:nvPr>
            <p:ph type="sldNum" sz="quarter" idx="12"/>
          </p:nvPr>
        </p:nvSpPr>
        <p:spPr>
          <a:noFill/>
        </p:spPr>
        <p:txBody>
          <a:bodyPr/>
          <a:lstStyle/>
          <a:p>
            <a:fld id="{8E57E6B9-379E-4302-8F57-277AD56F81DB}" type="slidenum">
              <a:rPr lang="de-DE" smtClean="0">
                <a:solidFill>
                  <a:srgbClr val="000000"/>
                </a:solidFill>
              </a:rPr>
              <a:pPr/>
              <a:t>18</a:t>
            </a:fld>
            <a:endParaRPr lang="de-DE" smtClean="0">
              <a:solidFill>
                <a:srgbClr val="000000"/>
              </a:solidFill>
            </a:endParaRPr>
          </a:p>
        </p:txBody>
      </p:sp>
      <p:sp>
        <p:nvSpPr>
          <p:cNvPr id="114691" name="Textfeld 4"/>
          <p:cNvSpPr txBox="1">
            <a:spLocks noChangeArrowheads="1"/>
          </p:cNvSpPr>
          <p:nvPr/>
        </p:nvSpPr>
        <p:spPr bwMode="auto">
          <a:xfrm>
            <a:off x="3203575" y="692150"/>
            <a:ext cx="1415772" cy="646331"/>
          </a:xfrm>
          <a:prstGeom prst="rect">
            <a:avLst/>
          </a:prstGeom>
          <a:noFill/>
          <a:ln w="9525">
            <a:noFill/>
            <a:miter lim="800000"/>
            <a:headEnd/>
            <a:tailEnd/>
          </a:ln>
        </p:spPr>
        <p:txBody>
          <a:bodyPr wrap="none">
            <a:spAutoFit/>
          </a:bodyPr>
          <a:lstStyle/>
          <a:p>
            <a:pPr fontAlgn="base">
              <a:spcBef>
                <a:spcPct val="0"/>
              </a:spcBef>
              <a:spcAft>
                <a:spcPct val="0"/>
              </a:spcAft>
            </a:pPr>
            <a:r>
              <a:rPr lang="de-DE" dirty="0">
                <a:solidFill>
                  <a:srgbClr val="000000"/>
                </a:solidFill>
              </a:rPr>
              <a:t>Lebenspraxis</a:t>
            </a:r>
            <a:endParaRPr lang="de-DE" dirty="0">
              <a:solidFill>
                <a:srgbClr val="000000"/>
              </a:solidFill>
            </a:endParaRPr>
          </a:p>
          <a:p>
            <a:pPr fontAlgn="base">
              <a:spcBef>
                <a:spcPct val="0"/>
              </a:spcBef>
              <a:spcAft>
                <a:spcPct val="0"/>
              </a:spcAft>
            </a:pPr>
            <a:endParaRPr lang="de-DE" dirty="0">
              <a:solidFill>
                <a:srgbClr val="000000"/>
              </a:solidFill>
            </a:endParaRPr>
          </a:p>
        </p:txBody>
      </p:sp>
      <p:cxnSp>
        <p:nvCxnSpPr>
          <p:cNvPr id="9" name="Gerade Verbindung mit Pfeil 8"/>
          <p:cNvCxnSpPr/>
          <p:nvPr/>
        </p:nvCxnSpPr>
        <p:spPr>
          <a:xfrm>
            <a:off x="3851275" y="1341438"/>
            <a:ext cx="0" cy="503237"/>
          </a:xfrm>
          <a:prstGeom prst="straightConnector1">
            <a:avLst/>
          </a:prstGeom>
          <a:ln w="57150">
            <a:solidFill>
              <a:srgbClr val="0070C0"/>
            </a:solidFill>
            <a:tailEnd type="arrow"/>
          </a:ln>
        </p:spPr>
        <p:style>
          <a:lnRef idx="1">
            <a:schemeClr val="accent1"/>
          </a:lnRef>
          <a:fillRef idx="0">
            <a:schemeClr val="accent1"/>
          </a:fillRef>
          <a:effectRef idx="0">
            <a:schemeClr val="accent1"/>
          </a:effectRef>
          <a:fontRef idx="minor">
            <a:schemeClr val="tx1"/>
          </a:fontRef>
        </p:style>
      </p:cxnSp>
      <p:sp>
        <p:nvSpPr>
          <p:cNvPr id="114693" name="Textfeld 11"/>
          <p:cNvSpPr txBox="1">
            <a:spLocks noChangeArrowheads="1"/>
          </p:cNvSpPr>
          <p:nvPr/>
        </p:nvSpPr>
        <p:spPr bwMode="auto">
          <a:xfrm>
            <a:off x="1403350" y="879475"/>
            <a:ext cx="1325563" cy="646113"/>
          </a:xfrm>
          <a:prstGeom prst="rect">
            <a:avLst/>
          </a:prstGeom>
          <a:noFill/>
          <a:ln w="9525">
            <a:noFill/>
            <a:miter lim="800000"/>
            <a:headEnd/>
            <a:tailEnd/>
          </a:ln>
        </p:spPr>
        <p:txBody>
          <a:bodyPr wrap="none">
            <a:spAutoFit/>
          </a:bodyPr>
          <a:lstStyle/>
          <a:p>
            <a:pPr fontAlgn="base">
              <a:spcBef>
                <a:spcPct val="0"/>
              </a:spcBef>
              <a:spcAft>
                <a:spcPct val="0"/>
              </a:spcAft>
            </a:pPr>
            <a:r>
              <a:rPr lang="de-DE">
                <a:solidFill>
                  <a:srgbClr val="000000"/>
                </a:solidFill>
              </a:rPr>
              <a:t>Staat</a:t>
            </a:r>
          </a:p>
          <a:p>
            <a:pPr fontAlgn="base">
              <a:spcBef>
                <a:spcPct val="0"/>
              </a:spcBef>
              <a:spcAft>
                <a:spcPct val="0"/>
              </a:spcAft>
            </a:pPr>
            <a:r>
              <a:rPr lang="de-DE">
                <a:solidFill>
                  <a:srgbClr val="000000"/>
                </a:solidFill>
              </a:rPr>
              <a:t>Gesetzgeber</a:t>
            </a:r>
          </a:p>
        </p:txBody>
      </p:sp>
      <p:cxnSp>
        <p:nvCxnSpPr>
          <p:cNvPr id="17" name="Gerade Verbindung mit Pfeil 16"/>
          <p:cNvCxnSpPr/>
          <p:nvPr/>
        </p:nvCxnSpPr>
        <p:spPr>
          <a:xfrm>
            <a:off x="2109788" y="1525588"/>
            <a:ext cx="441325" cy="777875"/>
          </a:xfrm>
          <a:prstGeom prst="straightConnector1">
            <a:avLst/>
          </a:prstGeom>
          <a:ln w="57150">
            <a:solidFill>
              <a:srgbClr val="0070C0"/>
            </a:solidFill>
            <a:tailEnd type="arrow"/>
          </a:ln>
        </p:spPr>
        <p:style>
          <a:lnRef idx="1">
            <a:schemeClr val="accent1"/>
          </a:lnRef>
          <a:fillRef idx="0">
            <a:schemeClr val="accent1"/>
          </a:fillRef>
          <a:effectRef idx="0">
            <a:schemeClr val="accent1"/>
          </a:effectRef>
          <a:fontRef idx="minor">
            <a:schemeClr val="tx1"/>
          </a:fontRef>
        </p:style>
      </p:cxnSp>
      <p:sp>
        <p:nvSpPr>
          <p:cNvPr id="114695" name="Textfeld 13"/>
          <p:cNvSpPr txBox="1">
            <a:spLocks noChangeArrowheads="1"/>
          </p:cNvSpPr>
          <p:nvPr/>
        </p:nvSpPr>
        <p:spPr bwMode="auto">
          <a:xfrm>
            <a:off x="236538" y="2708275"/>
            <a:ext cx="2333625" cy="647700"/>
          </a:xfrm>
          <a:prstGeom prst="rect">
            <a:avLst/>
          </a:prstGeom>
          <a:noFill/>
          <a:ln w="9525">
            <a:noFill/>
            <a:miter lim="800000"/>
            <a:headEnd/>
            <a:tailEnd/>
          </a:ln>
        </p:spPr>
        <p:txBody>
          <a:bodyPr wrap="none">
            <a:spAutoFit/>
          </a:bodyPr>
          <a:lstStyle/>
          <a:p>
            <a:pPr fontAlgn="base">
              <a:spcBef>
                <a:spcPct val="0"/>
              </a:spcBef>
              <a:spcAft>
                <a:spcPct val="0"/>
              </a:spcAft>
            </a:pPr>
            <a:r>
              <a:rPr lang="de-DE">
                <a:solidFill>
                  <a:srgbClr val="000000"/>
                </a:solidFill>
              </a:rPr>
              <a:t>Moralische Grundsätze</a:t>
            </a:r>
          </a:p>
          <a:p>
            <a:pPr fontAlgn="base">
              <a:spcBef>
                <a:spcPct val="0"/>
              </a:spcBef>
              <a:spcAft>
                <a:spcPct val="0"/>
              </a:spcAft>
            </a:pPr>
            <a:r>
              <a:rPr lang="de-DE">
                <a:solidFill>
                  <a:srgbClr val="000000"/>
                </a:solidFill>
              </a:rPr>
              <a:t>Ethos</a:t>
            </a:r>
          </a:p>
        </p:txBody>
      </p:sp>
      <p:sp>
        <p:nvSpPr>
          <p:cNvPr id="114696" name="Textfeld 14"/>
          <p:cNvSpPr txBox="1">
            <a:spLocks noChangeArrowheads="1"/>
          </p:cNvSpPr>
          <p:nvPr/>
        </p:nvSpPr>
        <p:spPr bwMode="auto">
          <a:xfrm>
            <a:off x="971550" y="1938338"/>
            <a:ext cx="723900" cy="369887"/>
          </a:xfrm>
          <a:prstGeom prst="rect">
            <a:avLst/>
          </a:prstGeom>
          <a:noFill/>
          <a:ln w="9525">
            <a:noFill/>
            <a:miter lim="800000"/>
            <a:headEnd/>
            <a:tailEnd/>
          </a:ln>
        </p:spPr>
        <p:txBody>
          <a:bodyPr wrap="none">
            <a:spAutoFit/>
          </a:bodyPr>
          <a:lstStyle/>
          <a:p>
            <a:pPr fontAlgn="base">
              <a:spcBef>
                <a:spcPct val="0"/>
              </a:spcBef>
              <a:spcAft>
                <a:spcPct val="0"/>
              </a:spcAft>
            </a:pPr>
            <a:r>
              <a:rPr lang="de-DE">
                <a:solidFill>
                  <a:srgbClr val="000000"/>
                </a:solidFill>
              </a:rPr>
              <a:t>Recht</a:t>
            </a:r>
          </a:p>
        </p:txBody>
      </p:sp>
      <p:cxnSp>
        <p:nvCxnSpPr>
          <p:cNvPr id="21" name="Gerade Verbindung mit Pfeil 20"/>
          <p:cNvCxnSpPr/>
          <p:nvPr/>
        </p:nvCxnSpPr>
        <p:spPr>
          <a:xfrm>
            <a:off x="1738313" y="2179638"/>
            <a:ext cx="812800" cy="312737"/>
          </a:xfrm>
          <a:prstGeom prst="straightConnector1">
            <a:avLst/>
          </a:prstGeom>
          <a:ln w="57150">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22" name="Gerade Verbindung mit Pfeil 21"/>
          <p:cNvCxnSpPr/>
          <p:nvPr/>
        </p:nvCxnSpPr>
        <p:spPr>
          <a:xfrm>
            <a:off x="2570163" y="2967038"/>
            <a:ext cx="488950" cy="0"/>
          </a:xfrm>
          <a:prstGeom prst="straightConnector1">
            <a:avLst/>
          </a:prstGeom>
          <a:ln w="57150">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24" name="Gerade Verbindung mit Pfeil 23"/>
          <p:cNvCxnSpPr/>
          <p:nvPr/>
        </p:nvCxnSpPr>
        <p:spPr>
          <a:xfrm flipV="1">
            <a:off x="3708400" y="3429000"/>
            <a:ext cx="0" cy="576263"/>
          </a:xfrm>
          <a:prstGeom prst="straightConnector1">
            <a:avLst/>
          </a:prstGeom>
          <a:ln w="57150">
            <a:solidFill>
              <a:srgbClr val="0070C0"/>
            </a:solidFill>
            <a:tailEnd type="arrow"/>
          </a:ln>
        </p:spPr>
        <p:style>
          <a:lnRef idx="1">
            <a:schemeClr val="accent1"/>
          </a:lnRef>
          <a:fillRef idx="0">
            <a:schemeClr val="accent1"/>
          </a:fillRef>
          <a:effectRef idx="0">
            <a:schemeClr val="accent1"/>
          </a:effectRef>
          <a:fontRef idx="minor">
            <a:schemeClr val="tx1"/>
          </a:fontRef>
        </p:style>
      </p:cxnSp>
      <p:sp>
        <p:nvSpPr>
          <p:cNvPr id="114700" name="Textfeld 17"/>
          <p:cNvSpPr txBox="1">
            <a:spLocks noChangeArrowheads="1"/>
          </p:cNvSpPr>
          <p:nvPr/>
        </p:nvSpPr>
        <p:spPr bwMode="auto">
          <a:xfrm>
            <a:off x="3319463" y="4005263"/>
            <a:ext cx="1300162" cy="646112"/>
          </a:xfrm>
          <a:prstGeom prst="rect">
            <a:avLst/>
          </a:prstGeom>
          <a:noFill/>
          <a:ln w="9525">
            <a:noFill/>
            <a:miter lim="800000"/>
            <a:headEnd/>
            <a:tailEnd/>
          </a:ln>
        </p:spPr>
        <p:txBody>
          <a:bodyPr wrap="none">
            <a:spAutoFit/>
          </a:bodyPr>
          <a:lstStyle/>
          <a:p>
            <a:pPr fontAlgn="base">
              <a:spcBef>
                <a:spcPct val="0"/>
              </a:spcBef>
              <a:spcAft>
                <a:spcPct val="0"/>
              </a:spcAft>
            </a:pPr>
            <a:r>
              <a:rPr lang="de-DE">
                <a:solidFill>
                  <a:srgbClr val="000000"/>
                </a:solidFill>
              </a:rPr>
              <a:t>Lebensform</a:t>
            </a:r>
          </a:p>
          <a:p>
            <a:pPr fontAlgn="base">
              <a:spcBef>
                <a:spcPct val="0"/>
              </a:spcBef>
              <a:spcAft>
                <a:spcPct val="0"/>
              </a:spcAft>
            </a:pPr>
            <a:r>
              <a:rPr lang="de-DE">
                <a:solidFill>
                  <a:srgbClr val="000000"/>
                </a:solidFill>
              </a:rPr>
              <a:t>Aethos</a:t>
            </a:r>
          </a:p>
        </p:txBody>
      </p:sp>
      <p:sp>
        <p:nvSpPr>
          <p:cNvPr id="114701" name="Textfeld 26"/>
          <p:cNvSpPr txBox="1">
            <a:spLocks noChangeArrowheads="1"/>
          </p:cNvSpPr>
          <p:nvPr/>
        </p:nvSpPr>
        <p:spPr bwMode="auto">
          <a:xfrm>
            <a:off x="5435600" y="2303463"/>
            <a:ext cx="1406525" cy="646112"/>
          </a:xfrm>
          <a:prstGeom prst="rect">
            <a:avLst/>
          </a:prstGeom>
          <a:noFill/>
          <a:ln w="9525">
            <a:noFill/>
            <a:miter lim="800000"/>
            <a:headEnd/>
            <a:tailEnd/>
          </a:ln>
        </p:spPr>
        <p:txBody>
          <a:bodyPr wrap="none">
            <a:spAutoFit/>
          </a:bodyPr>
          <a:lstStyle/>
          <a:p>
            <a:pPr fontAlgn="base">
              <a:spcBef>
                <a:spcPct val="0"/>
              </a:spcBef>
              <a:spcAft>
                <a:spcPct val="0"/>
              </a:spcAft>
            </a:pPr>
            <a:r>
              <a:rPr lang="de-DE">
                <a:solidFill>
                  <a:srgbClr val="000000"/>
                </a:solidFill>
              </a:rPr>
              <a:t>„Natur“ </a:t>
            </a:r>
          </a:p>
          <a:p>
            <a:pPr fontAlgn="base">
              <a:spcBef>
                <a:spcPct val="0"/>
              </a:spcBef>
              <a:spcAft>
                <a:spcPct val="0"/>
              </a:spcAft>
            </a:pPr>
            <a:r>
              <a:rPr lang="de-DE">
                <a:solidFill>
                  <a:srgbClr val="000000"/>
                </a:solidFill>
              </a:rPr>
              <a:t>Wissenschaft</a:t>
            </a:r>
          </a:p>
        </p:txBody>
      </p:sp>
      <p:sp>
        <p:nvSpPr>
          <p:cNvPr id="114702" name="Textfeld 114688"/>
          <p:cNvSpPr txBox="1">
            <a:spLocks noChangeArrowheads="1"/>
          </p:cNvSpPr>
          <p:nvPr/>
        </p:nvSpPr>
        <p:spPr bwMode="auto">
          <a:xfrm>
            <a:off x="2079625" y="495300"/>
            <a:ext cx="800100" cy="368300"/>
          </a:xfrm>
          <a:prstGeom prst="rect">
            <a:avLst/>
          </a:prstGeom>
          <a:noFill/>
          <a:ln w="9525">
            <a:noFill/>
            <a:miter lim="800000"/>
            <a:headEnd/>
            <a:tailEnd/>
          </a:ln>
        </p:spPr>
        <p:txBody>
          <a:bodyPr wrap="none">
            <a:spAutoFit/>
          </a:bodyPr>
          <a:lstStyle/>
          <a:p>
            <a:pPr fontAlgn="base">
              <a:spcBef>
                <a:spcPct val="0"/>
              </a:spcBef>
              <a:spcAft>
                <a:spcPct val="0"/>
              </a:spcAft>
            </a:pPr>
            <a:r>
              <a:rPr lang="de-DE">
                <a:solidFill>
                  <a:srgbClr val="000000"/>
                </a:solidFill>
              </a:rPr>
              <a:t>Politik</a:t>
            </a:r>
          </a:p>
        </p:txBody>
      </p:sp>
      <p:cxnSp>
        <p:nvCxnSpPr>
          <p:cNvPr id="37" name="Gerade Verbindung mit Pfeil 36"/>
          <p:cNvCxnSpPr/>
          <p:nvPr/>
        </p:nvCxnSpPr>
        <p:spPr>
          <a:xfrm>
            <a:off x="2619375" y="860425"/>
            <a:ext cx="109538" cy="1077913"/>
          </a:xfrm>
          <a:prstGeom prst="straightConnector1">
            <a:avLst/>
          </a:prstGeom>
          <a:ln w="57150">
            <a:solidFill>
              <a:srgbClr val="0070C0"/>
            </a:solidFill>
            <a:tailEnd type="arrow"/>
          </a:ln>
        </p:spPr>
        <p:style>
          <a:lnRef idx="1">
            <a:schemeClr val="accent1"/>
          </a:lnRef>
          <a:fillRef idx="0">
            <a:schemeClr val="accent1"/>
          </a:fillRef>
          <a:effectRef idx="0">
            <a:schemeClr val="accent1"/>
          </a:effectRef>
          <a:fontRef idx="minor">
            <a:schemeClr val="tx1"/>
          </a:fontRef>
        </p:style>
      </p:cxnSp>
      <p:sp>
        <p:nvSpPr>
          <p:cNvPr id="114704" name="Textfeld 114693"/>
          <p:cNvSpPr txBox="1">
            <a:spLocks noChangeArrowheads="1"/>
          </p:cNvSpPr>
          <p:nvPr/>
        </p:nvSpPr>
        <p:spPr bwMode="auto">
          <a:xfrm>
            <a:off x="4964113" y="3494088"/>
            <a:ext cx="1831975" cy="646112"/>
          </a:xfrm>
          <a:prstGeom prst="rect">
            <a:avLst/>
          </a:prstGeom>
          <a:noFill/>
          <a:ln w="9525">
            <a:noFill/>
            <a:miter lim="800000"/>
            <a:headEnd/>
            <a:tailEnd/>
          </a:ln>
        </p:spPr>
        <p:txBody>
          <a:bodyPr wrap="none">
            <a:spAutoFit/>
          </a:bodyPr>
          <a:lstStyle/>
          <a:p>
            <a:pPr fontAlgn="base">
              <a:spcBef>
                <a:spcPct val="0"/>
              </a:spcBef>
              <a:spcAft>
                <a:spcPct val="0"/>
              </a:spcAft>
            </a:pPr>
            <a:r>
              <a:rPr lang="de-DE">
                <a:solidFill>
                  <a:srgbClr val="000000"/>
                </a:solidFill>
              </a:rPr>
              <a:t>Medizin</a:t>
            </a:r>
          </a:p>
          <a:p>
            <a:pPr fontAlgn="base">
              <a:spcBef>
                <a:spcPct val="0"/>
              </a:spcBef>
              <a:spcAft>
                <a:spcPct val="0"/>
              </a:spcAft>
            </a:pPr>
            <a:r>
              <a:rPr lang="de-DE">
                <a:solidFill>
                  <a:srgbClr val="000000"/>
                </a:solidFill>
              </a:rPr>
              <a:t>Ärztliches Aethos</a:t>
            </a:r>
          </a:p>
        </p:txBody>
      </p:sp>
      <p:cxnSp>
        <p:nvCxnSpPr>
          <p:cNvPr id="40" name="Gerade Verbindung mit Pfeil 39"/>
          <p:cNvCxnSpPr/>
          <p:nvPr/>
        </p:nvCxnSpPr>
        <p:spPr>
          <a:xfrm flipH="1" flipV="1">
            <a:off x="4359275" y="3141663"/>
            <a:ext cx="563563" cy="430212"/>
          </a:xfrm>
          <a:prstGeom prst="straightConnector1">
            <a:avLst/>
          </a:prstGeom>
          <a:ln w="57150">
            <a:solidFill>
              <a:srgbClr val="0070C0"/>
            </a:solidFill>
            <a:tailEnd type="arrow"/>
          </a:ln>
        </p:spPr>
        <p:style>
          <a:lnRef idx="1">
            <a:schemeClr val="accent1"/>
          </a:lnRef>
          <a:fillRef idx="0">
            <a:schemeClr val="accent1"/>
          </a:fillRef>
          <a:effectRef idx="0">
            <a:schemeClr val="accent1"/>
          </a:effectRef>
          <a:fontRef idx="minor">
            <a:schemeClr val="tx1"/>
          </a:fontRef>
        </p:style>
      </p:cxnSp>
      <p:sp>
        <p:nvSpPr>
          <p:cNvPr id="114706" name="Textfeld 114698"/>
          <p:cNvSpPr txBox="1">
            <a:spLocks noChangeArrowheads="1"/>
          </p:cNvSpPr>
          <p:nvPr/>
        </p:nvSpPr>
        <p:spPr bwMode="auto">
          <a:xfrm>
            <a:off x="4964113" y="1017588"/>
            <a:ext cx="1322387" cy="646112"/>
          </a:xfrm>
          <a:prstGeom prst="rect">
            <a:avLst/>
          </a:prstGeom>
          <a:noFill/>
          <a:ln w="9525">
            <a:noFill/>
            <a:miter lim="800000"/>
            <a:headEnd/>
            <a:tailEnd/>
          </a:ln>
        </p:spPr>
        <p:txBody>
          <a:bodyPr wrap="none">
            <a:spAutoFit/>
          </a:bodyPr>
          <a:lstStyle/>
          <a:p>
            <a:pPr fontAlgn="base">
              <a:spcBef>
                <a:spcPct val="0"/>
              </a:spcBef>
              <a:spcAft>
                <a:spcPct val="0"/>
              </a:spcAft>
            </a:pPr>
            <a:r>
              <a:rPr lang="de-DE">
                <a:solidFill>
                  <a:srgbClr val="000000"/>
                </a:solidFill>
              </a:rPr>
              <a:t>Technik</a:t>
            </a:r>
          </a:p>
          <a:p>
            <a:pPr fontAlgn="base">
              <a:spcBef>
                <a:spcPct val="0"/>
              </a:spcBef>
              <a:spcAft>
                <a:spcPct val="0"/>
              </a:spcAft>
            </a:pPr>
            <a:r>
              <a:rPr lang="de-DE">
                <a:solidFill>
                  <a:srgbClr val="000000"/>
                </a:solidFill>
              </a:rPr>
              <a:t>Technologie</a:t>
            </a:r>
          </a:p>
        </p:txBody>
      </p:sp>
      <p:cxnSp>
        <p:nvCxnSpPr>
          <p:cNvPr id="46" name="Gerade Verbindung mit Pfeil 45"/>
          <p:cNvCxnSpPr/>
          <p:nvPr/>
        </p:nvCxnSpPr>
        <p:spPr>
          <a:xfrm flipH="1">
            <a:off x="4356100" y="1663700"/>
            <a:ext cx="720725" cy="639763"/>
          </a:xfrm>
          <a:prstGeom prst="straightConnector1">
            <a:avLst/>
          </a:prstGeom>
          <a:ln w="57150">
            <a:solidFill>
              <a:srgbClr val="0070C0"/>
            </a:solidFill>
            <a:tailEnd type="arrow"/>
          </a:ln>
        </p:spPr>
        <p:style>
          <a:lnRef idx="1">
            <a:schemeClr val="accent1"/>
          </a:lnRef>
          <a:fillRef idx="0">
            <a:schemeClr val="accent1"/>
          </a:fillRef>
          <a:effectRef idx="0">
            <a:schemeClr val="accent1"/>
          </a:effectRef>
          <a:fontRef idx="minor">
            <a:schemeClr val="tx1"/>
          </a:fontRef>
        </p:style>
      </p:cxnSp>
      <p:sp>
        <p:nvSpPr>
          <p:cNvPr id="114708" name="Textfeld 114701"/>
          <p:cNvSpPr txBox="1">
            <a:spLocks noChangeArrowheads="1"/>
          </p:cNvSpPr>
          <p:nvPr/>
        </p:nvSpPr>
        <p:spPr bwMode="auto">
          <a:xfrm>
            <a:off x="1520825" y="3816350"/>
            <a:ext cx="1177925" cy="369888"/>
          </a:xfrm>
          <a:prstGeom prst="rect">
            <a:avLst/>
          </a:prstGeom>
          <a:noFill/>
          <a:ln w="9525">
            <a:noFill/>
            <a:miter lim="800000"/>
            <a:headEnd/>
            <a:tailEnd/>
          </a:ln>
        </p:spPr>
        <p:txBody>
          <a:bodyPr wrap="none">
            <a:spAutoFit/>
          </a:bodyPr>
          <a:lstStyle/>
          <a:p>
            <a:pPr fontAlgn="base">
              <a:spcBef>
                <a:spcPct val="0"/>
              </a:spcBef>
              <a:spcAft>
                <a:spcPct val="0"/>
              </a:spcAft>
            </a:pPr>
            <a:r>
              <a:rPr lang="de-DE">
                <a:solidFill>
                  <a:srgbClr val="000000"/>
                </a:solidFill>
              </a:rPr>
              <a:t>„Religion“</a:t>
            </a:r>
          </a:p>
        </p:txBody>
      </p:sp>
      <p:cxnSp>
        <p:nvCxnSpPr>
          <p:cNvPr id="50" name="Gerade Verbindung mit Pfeil 49"/>
          <p:cNvCxnSpPr/>
          <p:nvPr/>
        </p:nvCxnSpPr>
        <p:spPr>
          <a:xfrm flipV="1">
            <a:off x="2479675" y="3429000"/>
            <a:ext cx="579438" cy="414338"/>
          </a:xfrm>
          <a:prstGeom prst="straightConnector1">
            <a:avLst/>
          </a:prstGeom>
          <a:ln w="57150">
            <a:solidFill>
              <a:srgbClr val="0070C0"/>
            </a:solidFill>
            <a:tailEnd type="arrow"/>
          </a:ln>
        </p:spPr>
        <p:style>
          <a:lnRef idx="1">
            <a:schemeClr val="accent1"/>
          </a:lnRef>
          <a:fillRef idx="0">
            <a:schemeClr val="accent1"/>
          </a:fillRef>
          <a:effectRef idx="0">
            <a:schemeClr val="accent1"/>
          </a:effectRef>
          <a:fontRef idx="minor">
            <a:schemeClr val="tx1"/>
          </a:fontRef>
        </p:style>
      </p:cxnSp>
      <p:sp>
        <p:nvSpPr>
          <p:cNvPr id="114710" name="Textfeld 114705"/>
          <p:cNvSpPr txBox="1">
            <a:spLocks noChangeArrowheads="1"/>
          </p:cNvSpPr>
          <p:nvPr/>
        </p:nvSpPr>
        <p:spPr bwMode="auto">
          <a:xfrm>
            <a:off x="2536825" y="4327525"/>
            <a:ext cx="685800" cy="369888"/>
          </a:xfrm>
          <a:prstGeom prst="rect">
            <a:avLst/>
          </a:prstGeom>
          <a:noFill/>
          <a:ln w="9525">
            <a:noFill/>
            <a:miter lim="800000"/>
            <a:headEnd/>
            <a:tailEnd/>
          </a:ln>
        </p:spPr>
        <p:txBody>
          <a:bodyPr wrap="none">
            <a:spAutoFit/>
          </a:bodyPr>
          <a:lstStyle/>
          <a:p>
            <a:pPr fontAlgn="base">
              <a:spcBef>
                <a:spcPct val="0"/>
              </a:spcBef>
              <a:spcAft>
                <a:spcPct val="0"/>
              </a:spcAft>
            </a:pPr>
            <a:r>
              <a:rPr lang="de-DE">
                <a:solidFill>
                  <a:srgbClr val="000000"/>
                </a:solidFill>
              </a:rPr>
              <a:t>Ethik</a:t>
            </a:r>
          </a:p>
        </p:txBody>
      </p:sp>
      <p:cxnSp>
        <p:nvCxnSpPr>
          <p:cNvPr id="55" name="Gerade Verbindung mit Pfeil 54"/>
          <p:cNvCxnSpPr/>
          <p:nvPr/>
        </p:nvCxnSpPr>
        <p:spPr>
          <a:xfrm flipV="1">
            <a:off x="2879725" y="3636963"/>
            <a:ext cx="439738" cy="666750"/>
          </a:xfrm>
          <a:prstGeom prst="straightConnector1">
            <a:avLst/>
          </a:prstGeom>
          <a:ln w="57150">
            <a:solidFill>
              <a:srgbClr val="0070C0"/>
            </a:solidFill>
            <a:tailEnd type="arrow"/>
          </a:ln>
        </p:spPr>
        <p:style>
          <a:lnRef idx="1">
            <a:schemeClr val="accent1"/>
          </a:lnRef>
          <a:fillRef idx="0">
            <a:schemeClr val="accent1"/>
          </a:fillRef>
          <a:effectRef idx="0">
            <a:schemeClr val="accent1"/>
          </a:effectRef>
          <a:fontRef idx="minor">
            <a:schemeClr val="tx1"/>
          </a:fontRef>
        </p:style>
      </p:cxnSp>
      <p:sp>
        <p:nvSpPr>
          <p:cNvPr id="114712" name="Textfeld 114707"/>
          <p:cNvSpPr txBox="1">
            <a:spLocks noChangeArrowheads="1"/>
          </p:cNvSpPr>
          <p:nvPr/>
        </p:nvSpPr>
        <p:spPr bwMode="auto">
          <a:xfrm>
            <a:off x="4772025" y="496888"/>
            <a:ext cx="1160463" cy="368300"/>
          </a:xfrm>
          <a:prstGeom prst="rect">
            <a:avLst/>
          </a:prstGeom>
          <a:noFill/>
          <a:ln w="9525">
            <a:noFill/>
            <a:miter lim="800000"/>
            <a:headEnd/>
            <a:tailEnd/>
          </a:ln>
        </p:spPr>
        <p:txBody>
          <a:bodyPr wrap="none">
            <a:spAutoFit/>
          </a:bodyPr>
          <a:lstStyle/>
          <a:p>
            <a:pPr fontAlgn="base">
              <a:spcBef>
                <a:spcPct val="0"/>
              </a:spcBef>
              <a:spcAft>
                <a:spcPct val="0"/>
              </a:spcAft>
            </a:pPr>
            <a:r>
              <a:rPr lang="de-DE">
                <a:solidFill>
                  <a:srgbClr val="000000"/>
                </a:solidFill>
              </a:rPr>
              <a:t>Ökonomie</a:t>
            </a:r>
          </a:p>
        </p:txBody>
      </p:sp>
      <p:cxnSp>
        <p:nvCxnSpPr>
          <p:cNvPr id="58" name="Gerade Verbindung mit Pfeil 57"/>
          <p:cNvCxnSpPr/>
          <p:nvPr/>
        </p:nvCxnSpPr>
        <p:spPr>
          <a:xfrm flipH="1">
            <a:off x="4359275" y="879475"/>
            <a:ext cx="641350" cy="893763"/>
          </a:xfrm>
          <a:prstGeom prst="straightConnector1">
            <a:avLst/>
          </a:prstGeom>
          <a:ln w="57150">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60" name="Gerade Verbindung mit Pfeil 59"/>
          <p:cNvCxnSpPr/>
          <p:nvPr/>
        </p:nvCxnSpPr>
        <p:spPr>
          <a:xfrm flipH="1">
            <a:off x="4359275" y="2625725"/>
            <a:ext cx="933450" cy="63500"/>
          </a:xfrm>
          <a:prstGeom prst="straightConnector1">
            <a:avLst/>
          </a:prstGeom>
          <a:ln w="57150">
            <a:solidFill>
              <a:srgbClr val="0070C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1747405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Foliennummernplatzhalter 1"/>
          <p:cNvSpPr>
            <a:spLocks noGrp="1"/>
          </p:cNvSpPr>
          <p:nvPr>
            <p:ph type="sldNum" sz="quarter" idx="12"/>
          </p:nvPr>
        </p:nvSpPr>
        <p:spPr>
          <a:noFill/>
        </p:spPr>
        <p:txBody>
          <a:bodyPr/>
          <a:lstStyle/>
          <a:p>
            <a:fld id="{055768A2-913B-4AC8-8E23-6554E243E68C}" type="slidenum">
              <a:rPr lang="de-DE" smtClean="0">
                <a:solidFill>
                  <a:srgbClr val="000000"/>
                </a:solidFill>
              </a:rPr>
              <a:pPr/>
              <a:t>19</a:t>
            </a:fld>
            <a:endParaRPr lang="de-DE" smtClean="0">
              <a:solidFill>
                <a:srgbClr val="000000"/>
              </a:solidFill>
            </a:endParaRPr>
          </a:p>
        </p:txBody>
      </p:sp>
      <p:sp>
        <p:nvSpPr>
          <p:cNvPr id="115715" name="Textfeld 4"/>
          <p:cNvSpPr txBox="1">
            <a:spLocks noChangeArrowheads="1"/>
          </p:cNvSpPr>
          <p:nvPr/>
        </p:nvSpPr>
        <p:spPr bwMode="auto">
          <a:xfrm>
            <a:off x="3203575" y="692150"/>
            <a:ext cx="1416050" cy="923925"/>
          </a:xfrm>
          <a:prstGeom prst="rect">
            <a:avLst/>
          </a:prstGeom>
          <a:noFill/>
          <a:ln w="9525">
            <a:noFill/>
            <a:miter lim="800000"/>
            <a:headEnd/>
            <a:tailEnd/>
          </a:ln>
        </p:spPr>
        <p:txBody>
          <a:bodyPr wrap="none">
            <a:spAutoFit/>
          </a:bodyPr>
          <a:lstStyle/>
          <a:p>
            <a:pPr fontAlgn="base">
              <a:spcBef>
                <a:spcPct val="0"/>
              </a:spcBef>
              <a:spcAft>
                <a:spcPct val="0"/>
              </a:spcAft>
            </a:pPr>
            <a:endParaRPr lang="de-DE" dirty="0">
              <a:solidFill>
                <a:srgbClr val="000000"/>
              </a:solidFill>
            </a:endParaRPr>
          </a:p>
          <a:p>
            <a:pPr fontAlgn="base">
              <a:spcBef>
                <a:spcPct val="0"/>
              </a:spcBef>
              <a:spcAft>
                <a:spcPct val="0"/>
              </a:spcAft>
            </a:pPr>
            <a:r>
              <a:rPr lang="de-DE" dirty="0">
                <a:solidFill>
                  <a:srgbClr val="000000"/>
                </a:solidFill>
              </a:rPr>
              <a:t>Lebenspraxis</a:t>
            </a:r>
          </a:p>
          <a:p>
            <a:pPr fontAlgn="base">
              <a:spcBef>
                <a:spcPct val="0"/>
              </a:spcBef>
              <a:spcAft>
                <a:spcPct val="0"/>
              </a:spcAft>
            </a:pPr>
            <a:endParaRPr lang="de-DE" dirty="0">
              <a:solidFill>
                <a:srgbClr val="000000"/>
              </a:solidFill>
            </a:endParaRPr>
          </a:p>
        </p:txBody>
      </p:sp>
      <p:cxnSp>
        <p:nvCxnSpPr>
          <p:cNvPr id="9" name="Gerade Verbindung mit Pfeil 8"/>
          <p:cNvCxnSpPr/>
          <p:nvPr/>
        </p:nvCxnSpPr>
        <p:spPr>
          <a:xfrm>
            <a:off x="3851275" y="1341438"/>
            <a:ext cx="0" cy="503237"/>
          </a:xfrm>
          <a:prstGeom prst="straightConnector1">
            <a:avLst/>
          </a:prstGeom>
          <a:ln w="57150">
            <a:solidFill>
              <a:srgbClr val="0070C0"/>
            </a:solidFill>
            <a:tailEnd type="arrow"/>
          </a:ln>
        </p:spPr>
        <p:style>
          <a:lnRef idx="1">
            <a:schemeClr val="accent1"/>
          </a:lnRef>
          <a:fillRef idx="0">
            <a:schemeClr val="accent1"/>
          </a:fillRef>
          <a:effectRef idx="0">
            <a:schemeClr val="accent1"/>
          </a:effectRef>
          <a:fontRef idx="minor">
            <a:schemeClr val="tx1"/>
          </a:fontRef>
        </p:style>
      </p:cxnSp>
      <p:sp>
        <p:nvSpPr>
          <p:cNvPr id="115717" name="Textfeld 11"/>
          <p:cNvSpPr txBox="1">
            <a:spLocks noChangeArrowheads="1"/>
          </p:cNvSpPr>
          <p:nvPr/>
        </p:nvSpPr>
        <p:spPr bwMode="auto">
          <a:xfrm>
            <a:off x="1403350" y="879475"/>
            <a:ext cx="1325563" cy="646113"/>
          </a:xfrm>
          <a:prstGeom prst="rect">
            <a:avLst/>
          </a:prstGeom>
          <a:noFill/>
          <a:ln w="9525">
            <a:noFill/>
            <a:miter lim="800000"/>
            <a:headEnd/>
            <a:tailEnd/>
          </a:ln>
        </p:spPr>
        <p:txBody>
          <a:bodyPr wrap="none">
            <a:spAutoFit/>
          </a:bodyPr>
          <a:lstStyle/>
          <a:p>
            <a:pPr fontAlgn="base">
              <a:spcBef>
                <a:spcPct val="0"/>
              </a:spcBef>
              <a:spcAft>
                <a:spcPct val="0"/>
              </a:spcAft>
            </a:pPr>
            <a:r>
              <a:rPr lang="de-DE">
                <a:solidFill>
                  <a:srgbClr val="000000"/>
                </a:solidFill>
              </a:rPr>
              <a:t>Staat</a:t>
            </a:r>
          </a:p>
          <a:p>
            <a:pPr fontAlgn="base">
              <a:spcBef>
                <a:spcPct val="0"/>
              </a:spcBef>
              <a:spcAft>
                <a:spcPct val="0"/>
              </a:spcAft>
            </a:pPr>
            <a:r>
              <a:rPr lang="de-DE">
                <a:solidFill>
                  <a:srgbClr val="000000"/>
                </a:solidFill>
              </a:rPr>
              <a:t>Gesetzgeber</a:t>
            </a:r>
          </a:p>
        </p:txBody>
      </p:sp>
      <p:cxnSp>
        <p:nvCxnSpPr>
          <p:cNvPr id="17" name="Gerade Verbindung mit Pfeil 16"/>
          <p:cNvCxnSpPr/>
          <p:nvPr/>
        </p:nvCxnSpPr>
        <p:spPr>
          <a:xfrm>
            <a:off x="2109788" y="1525588"/>
            <a:ext cx="441325" cy="777875"/>
          </a:xfrm>
          <a:prstGeom prst="straightConnector1">
            <a:avLst/>
          </a:prstGeom>
          <a:ln w="57150">
            <a:solidFill>
              <a:srgbClr val="0070C0"/>
            </a:solidFill>
            <a:tailEnd type="arrow"/>
          </a:ln>
        </p:spPr>
        <p:style>
          <a:lnRef idx="1">
            <a:schemeClr val="accent1"/>
          </a:lnRef>
          <a:fillRef idx="0">
            <a:schemeClr val="accent1"/>
          </a:fillRef>
          <a:effectRef idx="0">
            <a:schemeClr val="accent1"/>
          </a:effectRef>
          <a:fontRef idx="minor">
            <a:schemeClr val="tx1"/>
          </a:fontRef>
        </p:style>
      </p:cxnSp>
      <p:sp>
        <p:nvSpPr>
          <p:cNvPr id="115719" name="Textfeld 13"/>
          <p:cNvSpPr txBox="1">
            <a:spLocks noChangeArrowheads="1"/>
          </p:cNvSpPr>
          <p:nvPr/>
        </p:nvSpPr>
        <p:spPr bwMode="auto">
          <a:xfrm>
            <a:off x="236538" y="2708275"/>
            <a:ext cx="2333625" cy="647700"/>
          </a:xfrm>
          <a:prstGeom prst="rect">
            <a:avLst/>
          </a:prstGeom>
          <a:noFill/>
          <a:ln w="9525">
            <a:noFill/>
            <a:miter lim="800000"/>
            <a:headEnd/>
            <a:tailEnd/>
          </a:ln>
        </p:spPr>
        <p:txBody>
          <a:bodyPr wrap="none">
            <a:spAutoFit/>
          </a:bodyPr>
          <a:lstStyle/>
          <a:p>
            <a:pPr fontAlgn="base">
              <a:spcBef>
                <a:spcPct val="0"/>
              </a:spcBef>
              <a:spcAft>
                <a:spcPct val="0"/>
              </a:spcAft>
            </a:pPr>
            <a:r>
              <a:rPr lang="de-DE">
                <a:solidFill>
                  <a:srgbClr val="000000"/>
                </a:solidFill>
              </a:rPr>
              <a:t>Moralische Grundsätze</a:t>
            </a:r>
          </a:p>
          <a:p>
            <a:pPr fontAlgn="base">
              <a:spcBef>
                <a:spcPct val="0"/>
              </a:spcBef>
              <a:spcAft>
                <a:spcPct val="0"/>
              </a:spcAft>
            </a:pPr>
            <a:r>
              <a:rPr lang="de-DE">
                <a:solidFill>
                  <a:srgbClr val="000000"/>
                </a:solidFill>
              </a:rPr>
              <a:t>Ethos</a:t>
            </a:r>
          </a:p>
        </p:txBody>
      </p:sp>
      <p:sp>
        <p:nvSpPr>
          <p:cNvPr id="115720" name="Textfeld 14"/>
          <p:cNvSpPr txBox="1">
            <a:spLocks noChangeArrowheads="1"/>
          </p:cNvSpPr>
          <p:nvPr/>
        </p:nvSpPr>
        <p:spPr bwMode="auto">
          <a:xfrm>
            <a:off x="971550" y="1938338"/>
            <a:ext cx="723900" cy="369887"/>
          </a:xfrm>
          <a:prstGeom prst="rect">
            <a:avLst/>
          </a:prstGeom>
          <a:noFill/>
          <a:ln w="9525">
            <a:noFill/>
            <a:miter lim="800000"/>
            <a:headEnd/>
            <a:tailEnd/>
          </a:ln>
        </p:spPr>
        <p:txBody>
          <a:bodyPr wrap="none">
            <a:spAutoFit/>
          </a:bodyPr>
          <a:lstStyle/>
          <a:p>
            <a:pPr fontAlgn="base">
              <a:spcBef>
                <a:spcPct val="0"/>
              </a:spcBef>
              <a:spcAft>
                <a:spcPct val="0"/>
              </a:spcAft>
            </a:pPr>
            <a:r>
              <a:rPr lang="de-DE">
                <a:solidFill>
                  <a:srgbClr val="000000"/>
                </a:solidFill>
              </a:rPr>
              <a:t>Recht</a:t>
            </a:r>
          </a:p>
        </p:txBody>
      </p:sp>
      <p:cxnSp>
        <p:nvCxnSpPr>
          <p:cNvPr id="21" name="Gerade Verbindung mit Pfeil 20"/>
          <p:cNvCxnSpPr/>
          <p:nvPr/>
        </p:nvCxnSpPr>
        <p:spPr>
          <a:xfrm>
            <a:off x="1738313" y="2179638"/>
            <a:ext cx="812800" cy="312737"/>
          </a:xfrm>
          <a:prstGeom prst="straightConnector1">
            <a:avLst/>
          </a:prstGeom>
          <a:ln w="57150">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22" name="Gerade Verbindung mit Pfeil 21"/>
          <p:cNvCxnSpPr/>
          <p:nvPr/>
        </p:nvCxnSpPr>
        <p:spPr>
          <a:xfrm>
            <a:off x="2454275" y="3009900"/>
            <a:ext cx="488950" cy="0"/>
          </a:xfrm>
          <a:prstGeom prst="straightConnector1">
            <a:avLst/>
          </a:prstGeom>
          <a:ln w="57150">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24" name="Gerade Verbindung mit Pfeil 23"/>
          <p:cNvCxnSpPr/>
          <p:nvPr/>
        </p:nvCxnSpPr>
        <p:spPr>
          <a:xfrm flipV="1">
            <a:off x="3708400" y="3429000"/>
            <a:ext cx="0" cy="576263"/>
          </a:xfrm>
          <a:prstGeom prst="straightConnector1">
            <a:avLst/>
          </a:prstGeom>
          <a:ln w="57150">
            <a:solidFill>
              <a:srgbClr val="0070C0"/>
            </a:solidFill>
            <a:tailEnd type="arrow"/>
          </a:ln>
        </p:spPr>
        <p:style>
          <a:lnRef idx="1">
            <a:schemeClr val="accent1"/>
          </a:lnRef>
          <a:fillRef idx="0">
            <a:schemeClr val="accent1"/>
          </a:fillRef>
          <a:effectRef idx="0">
            <a:schemeClr val="accent1"/>
          </a:effectRef>
          <a:fontRef idx="minor">
            <a:schemeClr val="tx1"/>
          </a:fontRef>
        </p:style>
      </p:cxnSp>
      <p:sp>
        <p:nvSpPr>
          <p:cNvPr id="115724" name="Textfeld 17"/>
          <p:cNvSpPr txBox="1">
            <a:spLocks noChangeArrowheads="1"/>
          </p:cNvSpPr>
          <p:nvPr/>
        </p:nvSpPr>
        <p:spPr bwMode="auto">
          <a:xfrm>
            <a:off x="3319463" y="4005263"/>
            <a:ext cx="1300162" cy="646112"/>
          </a:xfrm>
          <a:prstGeom prst="rect">
            <a:avLst/>
          </a:prstGeom>
          <a:noFill/>
          <a:ln w="9525">
            <a:noFill/>
            <a:miter lim="800000"/>
            <a:headEnd/>
            <a:tailEnd/>
          </a:ln>
        </p:spPr>
        <p:txBody>
          <a:bodyPr wrap="none">
            <a:spAutoFit/>
          </a:bodyPr>
          <a:lstStyle/>
          <a:p>
            <a:pPr fontAlgn="base">
              <a:spcBef>
                <a:spcPct val="0"/>
              </a:spcBef>
              <a:spcAft>
                <a:spcPct val="0"/>
              </a:spcAft>
            </a:pPr>
            <a:r>
              <a:rPr lang="de-DE">
                <a:solidFill>
                  <a:srgbClr val="000000"/>
                </a:solidFill>
              </a:rPr>
              <a:t>Lebensform</a:t>
            </a:r>
          </a:p>
          <a:p>
            <a:pPr fontAlgn="base">
              <a:spcBef>
                <a:spcPct val="0"/>
              </a:spcBef>
              <a:spcAft>
                <a:spcPct val="0"/>
              </a:spcAft>
            </a:pPr>
            <a:r>
              <a:rPr lang="de-DE">
                <a:solidFill>
                  <a:srgbClr val="000000"/>
                </a:solidFill>
              </a:rPr>
              <a:t>Aethos</a:t>
            </a:r>
          </a:p>
        </p:txBody>
      </p:sp>
      <p:sp>
        <p:nvSpPr>
          <p:cNvPr id="115725" name="Textfeld 26"/>
          <p:cNvSpPr txBox="1">
            <a:spLocks noChangeArrowheads="1"/>
          </p:cNvSpPr>
          <p:nvPr/>
        </p:nvSpPr>
        <p:spPr bwMode="auto">
          <a:xfrm>
            <a:off x="5435600" y="2303463"/>
            <a:ext cx="1406525" cy="646112"/>
          </a:xfrm>
          <a:prstGeom prst="rect">
            <a:avLst/>
          </a:prstGeom>
          <a:noFill/>
          <a:ln w="9525">
            <a:noFill/>
            <a:miter lim="800000"/>
            <a:headEnd/>
            <a:tailEnd/>
          </a:ln>
        </p:spPr>
        <p:txBody>
          <a:bodyPr wrap="none">
            <a:spAutoFit/>
          </a:bodyPr>
          <a:lstStyle/>
          <a:p>
            <a:pPr fontAlgn="base">
              <a:spcBef>
                <a:spcPct val="0"/>
              </a:spcBef>
              <a:spcAft>
                <a:spcPct val="0"/>
              </a:spcAft>
            </a:pPr>
            <a:r>
              <a:rPr lang="de-DE">
                <a:solidFill>
                  <a:srgbClr val="000000"/>
                </a:solidFill>
              </a:rPr>
              <a:t>„Natur“ </a:t>
            </a:r>
          </a:p>
          <a:p>
            <a:pPr fontAlgn="base">
              <a:spcBef>
                <a:spcPct val="0"/>
              </a:spcBef>
              <a:spcAft>
                <a:spcPct val="0"/>
              </a:spcAft>
            </a:pPr>
            <a:r>
              <a:rPr lang="de-DE">
                <a:solidFill>
                  <a:srgbClr val="000000"/>
                </a:solidFill>
              </a:rPr>
              <a:t>Wissenschaft</a:t>
            </a:r>
          </a:p>
        </p:txBody>
      </p:sp>
      <p:sp>
        <p:nvSpPr>
          <p:cNvPr id="115726" name="Textfeld 114688"/>
          <p:cNvSpPr txBox="1">
            <a:spLocks noChangeArrowheads="1"/>
          </p:cNvSpPr>
          <p:nvPr/>
        </p:nvSpPr>
        <p:spPr bwMode="auto">
          <a:xfrm>
            <a:off x="2079625" y="495300"/>
            <a:ext cx="800100" cy="368300"/>
          </a:xfrm>
          <a:prstGeom prst="rect">
            <a:avLst/>
          </a:prstGeom>
          <a:noFill/>
          <a:ln w="9525">
            <a:noFill/>
            <a:miter lim="800000"/>
            <a:headEnd/>
            <a:tailEnd/>
          </a:ln>
        </p:spPr>
        <p:txBody>
          <a:bodyPr wrap="none">
            <a:spAutoFit/>
          </a:bodyPr>
          <a:lstStyle/>
          <a:p>
            <a:pPr fontAlgn="base">
              <a:spcBef>
                <a:spcPct val="0"/>
              </a:spcBef>
              <a:spcAft>
                <a:spcPct val="0"/>
              </a:spcAft>
            </a:pPr>
            <a:r>
              <a:rPr lang="de-DE">
                <a:solidFill>
                  <a:srgbClr val="000000"/>
                </a:solidFill>
              </a:rPr>
              <a:t>Politik</a:t>
            </a:r>
          </a:p>
        </p:txBody>
      </p:sp>
      <p:cxnSp>
        <p:nvCxnSpPr>
          <p:cNvPr id="37" name="Gerade Verbindung mit Pfeil 36"/>
          <p:cNvCxnSpPr/>
          <p:nvPr/>
        </p:nvCxnSpPr>
        <p:spPr>
          <a:xfrm>
            <a:off x="2659063" y="860425"/>
            <a:ext cx="111125" cy="1077913"/>
          </a:xfrm>
          <a:prstGeom prst="straightConnector1">
            <a:avLst/>
          </a:prstGeom>
          <a:ln w="57150">
            <a:solidFill>
              <a:srgbClr val="0070C0"/>
            </a:solidFill>
            <a:tailEnd type="arrow"/>
          </a:ln>
        </p:spPr>
        <p:style>
          <a:lnRef idx="1">
            <a:schemeClr val="accent1"/>
          </a:lnRef>
          <a:fillRef idx="0">
            <a:schemeClr val="accent1"/>
          </a:fillRef>
          <a:effectRef idx="0">
            <a:schemeClr val="accent1"/>
          </a:effectRef>
          <a:fontRef idx="minor">
            <a:schemeClr val="tx1"/>
          </a:fontRef>
        </p:style>
      </p:cxnSp>
      <p:sp>
        <p:nvSpPr>
          <p:cNvPr id="115728" name="Textfeld 114693"/>
          <p:cNvSpPr txBox="1">
            <a:spLocks noChangeArrowheads="1"/>
          </p:cNvSpPr>
          <p:nvPr/>
        </p:nvSpPr>
        <p:spPr bwMode="auto">
          <a:xfrm>
            <a:off x="4964113" y="3494088"/>
            <a:ext cx="1831975" cy="646112"/>
          </a:xfrm>
          <a:prstGeom prst="rect">
            <a:avLst/>
          </a:prstGeom>
          <a:noFill/>
          <a:ln w="9525">
            <a:noFill/>
            <a:miter lim="800000"/>
            <a:headEnd/>
            <a:tailEnd/>
          </a:ln>
        </p:spPr>
        <p:txBody>
          <a:bodyPr wrap="none">
            <a:spAutoFit/>
          </a:bodyPr>
          <a:lstStyle/>
          <a:p>
            <a:pPr fontAlgn="base">
              <a:spcBef>
                <a:spcPct val="0"/>
              </a:spcBef>
              <a:spcAft>
                <a:spcPct val="0"/>
              </a:spcAft>
            </a:pPr>
            <a:r>
              <a:rPr lang="de-DE">
                <a:solidFill>
                  <a:srgbClr val="000000"/>
                </a:solidFill>
              </a:rPr>
              <a:t>Medizin</a:t>
            </a:r>
          </a:p>
          <a:p>
            <a:pPr fontAlgn="base">
              <a:spcBef>
                <a:spcPct val="0"/>
              </a:spcBef>
              <a:spcAft>
                <a:spcPct val="0"/>
              </a:spcAft>
            </a:pPr>
            <a:r>
              <a:rPr lang="de-DE">
                <a:solidFill>
                  <a:srgbClr val="000000"/>
                </a:solidFill>
              </a:rPr>
              <a:t>Ärztliches Aethos</a:t>
            </a:r>
          </a:p>
        </p:txBody>
      </p:sp>
      <p:cxnSp>
        <p:nvCxnSpPr>
          <p:cNvPr id="40" name="Gerade Verbindung mit Pfeil 39"/>
          <p:cNvCxnSpPr/>
          <p:nvPr/>
        </p:nvCxnSpPr>
        <p:spPr>
          <a:xfrm flipH="1" flipV="1">
            <a:off x="4359275" y="3141663"/>
            <a:ext cx="563563" cy="430212"/>
          </a:xfrm>
          <a:prstGeom prst="straightConnector1">
            <a:avLst/>
          </a:prstGeom>
          <a:ln w="57150">
            <a:solidFill>
              <a:srgbClr val="0070C0"/>
            </a:solidFill>
            <a:tailEnd type="arrow"/>
          </a:ln>
        </p:spPr>
        <p:style>
          <a:lnRef idx="1">
            <a:schemeClr val="accent1"/>
          </a:lnRef>
          <a:fillRef idx="0">
            <a:schemeClr val="accent1"/>
          </a:fillRef>
          <a:effectRef idx="0">
            <a:schemeClr val="accent1"/>
          </a:effectRef>
          <a:fontRef idx="minor">
            <a:schemeClr val="tx1"/>
          </a:fontRef>
        </p:style>
      </p:cxnSp>
      <p:sp>
        <p:nvSpPr>
          <p:cNvPr id="115730" name="Textfeld 114698"/>
          <p:cNvSpPr txBox="1">
            <a:spLocks noChangeArrowheads="1"/>
          </p:cNvSpPr>
          <p:nvPr/>
        </p:nvSpPr>
        <p:spPr bwMode="auto">
          <a:xfrm>
            <a:off x="4964113" y="1017588"/>
            <a:ext cx="1322387" cy="646112"/>
          </a:xfrm>
          <a:prstGeom prst="rect">
            <a:avLst/>
          </a:prstGeom>
          <a:noFill/>
          <a:ln w="9525">
            <a:noFill/>
            <a:miter lim="800000"/>
            <a:headEnd/>
            <a:tailEnd/>
          </a:ln>
        </p:spPr>
        <p:txBody>
          <a:bodyPr wrap="none">
            <a:spAutoFit/>
          </a:bodyPr>
          <a:lstStyle/>
          <a:p>
            <a:pPr fontAlgn="base">
              <a:spcBef>
                <a:spcPct val="0"/>
              </a:spcBef>
              <a:spcAft>
                <a:spcPct val="0"/>
              </a:spcAft>
            </a:pPr>
            <a:r>
              <a:rPr lang="de-DE">
                <a:solidFill>
                  <a:srgbClr val="000000"/>
                </a:solidFill>
              </a:rPr>
              <a:t>Technik</a:t>
            </a:r>
          </a:p>
          <a:p>
            <a:pPr fontAlgn="base">
              <a:spcBef>
                <a:spcPct val="0"/>
              </a:spcBef>
              <a:spcAft>
                <a:spcPct val="0"/>
              </a:spcAft>
            </a:pPr>
            <a:r>
              <a:rPr lang="de-DE">
                <a:solidFill>
                  <a:srgbClr val="000000"/>
                </a:solidFill>
              </a:rPr>
              <a:t>Technologie</a:t>
            </a:r>
          </a:p>
        </p:txBody>
      </p:sp>
      <p:cxnSp>
        <p:nvCxnSpPr>
          <p:cNvPr id="46" name="Gerade Verbindung mit Pfeil 45"/>
          <p:cNvCxnSpPr/>
          <p:nvPr/>
        </p:nvCxnSpPr>
        <p:spPr>
          <a:xfrm flipH="1">
            <a:off x="4356100" y="1663700"/>
            <a:ext cx="720725" cy="639763"/>
          </a:xfrm>
          <a:prstGeom prst="straightConnector1">
            <a:avLst/>
          </a:prstGeom>
          <a:ln w="57150">
            <a:solidFill>
              <a:srgbClr val="0070C0"/>
            </a:solidFill>
            <a:tailEnd type="arrow"/>
          </a:ln>
        </p:spPr>
        <p:style>
          <a:lnRef idx="1">
            <a:schemeClr val="accent1"/>
          </a:lnRef>
          <a:fillRef idx="0">
            <a:schemeClr val="accent1"/>
          </a:fillRef>
          <a:effectRef idx="0">
            <a:schemeClr val="accent1"/>
          </a:effectRef>
          <a:fontRef idx="minor">
            <a:schemeClr val="tx1"/>
          </a:fontRef>
        </p:style>
      </p:cxnSp>
      <p:sp>
        <p:nvSpPr>
          <p:cNvPr id="115732" name="Textfeld 114701"/>
          <p:cNvSpPr txBox="1">
            <a:spLocks noChangeArrowheads="1"/>
          </p:cNvSpPr>
          <p:nvPr/>
        </p:nvSpPr>
        <p:spPr bwMode="auto">
          <a:xfrm>
            <a:off x="1520825" y="3816350"/>
            <a:ext cx="1177925" cy="369888"/>
          </a:xfrm>
          <a:prstGeom prst="rect">
            <a:avLst/>
          </a:prstGeom>
          <a:noFill/>
          <a:ln w="9525">
            <a:noFill/>
            <a:miter lim="800000"/>
            <a:headEnd/>
            <a:tailEnd/>
          </a:ln>
        </p:spPr>
        <p:txBody>
          <a:bodyPr wrap="none">
            <a:spAutoFit/>
          </a:bodyPr>
          <a:lstStyle/>
          <a:p>
            <a:pPr fontAlgn="base">
              <a:spcBef>
                <a:spcPct val="0"/>
              </a:spcBef>
              <a:spcAft>
                <a:spcPct val="0"/>
              </a:spcAft>
            </a:pPr>
            <a:r>
              <a:rPr lang="de-DE">
                <a:solidFill>
                  <a:srgbClr val="000000"/>
                </a:solidFill>
              </a:rPr>
              <a:t>„Religion“</a:t>
            </a:r>
          </a:p>
        </p:txBody>
      </p:sp>
      <p:cxnSp>
        <p:nvCxnSpPr>
          <p:cNvPr id="50" name="Gerade Verbindung mit Pfeil 49"/>
          <p:cNvCxnSpPr/>
          <p:nvPr/>
        </p:nvCxnSpPr>
        <p:spPr>
          <a:xfrm flipV="1">
            <a:off x="2479675" y="3429000"/>
            <a:ext cx="579438" cy="414338"/>
          </a:xfrm>
          <a:prstGeom prst="straightConnector1">
            <a:avLst/>
          </a:prstGeom>
          <a:ln w="57150">
            <a:solidFill>
              <a:srgbClr val="0070C0"/>
            </a:solidFill>
            <a:tailEnd type="arrow"/>
          </a:ln>
        </p:spPr>
        <p:style>
          <a:lnRef idx="1">
            <a:schemeClr val="accent1"/>
          </a:lnRef>
          <a:fillRef idx="0">
            <a:schemeClr val="accent1"/>
          </a:fillRef>
          <a:effectRef idx="0">
            <a:schemeClr val="accent1"/>
          </a:effectRef>
          <a:fontRef idx="minor">
            <a:schemeClr val="tx1"/>
          </a:fontRef>
        </p:style>
      </p:cxnSp>
      <p:sp>
        <p:nvSpPr>
          <p:cNvPr id="115734" name="Textfeld 114705"/>
          <p:cNvSpPr txBox="1">
            <a:spLocks noChangeArrowheads="1"/>
          </p:cNvSpPr>
          <p:nvPr/>
        </p:nvSpPr>
        <p:spPr bwMode="auto">
          <a:xfrm>
            <a:off x="2536825" y="4327525"/>
            <a:ext cx="685800" cy="369888"/>
          </a:xfrm>
          <a:prstGeom prst="rect">
            <a:avLst/>
          </a:prstGeom>
          <a:noFill/>
          <a:ln w="9525">
            <a:noFill/>
            <a:miter lim="800000"/>
            <a:headEnd/>
            <a:tailEnd/>
          </a:ln>
        </p:spPr>
        <p:txBody>
          <a:bodyPr wrap="none">
            <a:spAutoFit/>
          </a:bodyPr>
          <a:lstStyle/>
          <a:p>
            <a:pPr fontAlgn="base">
              <a:spcBef>
                <a:spcPct val="0"/>
              </a:spcBef>
              <a:spcAft>
                <a:spcPct val="0"/>
              </a:spcAft>
            </a:pPr>
            <a:r>
              <a:rPr lang="de-DE">
                <a:solidFill>
                  <a:srgbClr val="000000"/>
                </a:solidFill>
              </a:rPr>
              <a:t>Ethik</a:t>
            </a:r>
          </a:p>
        </p:txBody>
      </p:sp>
      <p:cxnSp>
        <p:nvCxnSpPr>
          <p:cNvPr id="55" name="Gerade Verbindung mit Pfeil 54"/>
          <p:cNvCxnSpPr/>
          <p:nvPr/>
        </p:nvCxnSpPr>
        <p:spPr>
          <a:xfrm flipV="1">
            <a:off x="2879725" y="3636963"/>
            <a:ext cx="439738" cy="666750"/>
          </a:xfrm>
          <a:prstGeom prst="straightConnector1">
            <a:avLst/>
          </a:prstGeom>
          <a:ln w="57150">
            <a:solidFill>
              <a:srgbClr val="0070C0"/>
            </a:solidFill>
            <a:tailEnd type="arrow"/>
          </a:ln>
        </p:spPr>
        <p:style>
          <a:lnRef idx="1">
            <a:schemeClr val="accent1"/>
          </a:lnRef>
          <a:fillRef idx="0">
            <a:schemeClr val="accent1"/>
          </a:fillRef>
          <a:effectRef idx="0">
            <a:schemeClr val="accent1"/>
          </a:effectRef>
          <a:fontRef idx="minor">
            <a:schemeClr val="tx1"/>
          </a:fontRef>
        </p:style>
      </p:cxnSp>
      <p:sp>
        <p:nvSpPr>
          <p:cNvPr id="115736" name="Textfeld 114707"/>
          <p:cNvSpPr txBox="1">
            <a:spLocks noChangeArrowheads="1"/>
          </p:cNvSpPr>
          <p:nvPr/>
        </p:nvSpPr>
        <p:spPr bwMode="auto">
          <a:xfrm>
            <a:off x="4772025" y="496888"/>
            <a:ext cx="1160463" cy="368300"/>
          </a:xfrm>
          <a:prstGeom prst="rect">
            <a:avLst/>
          </a:prstGeom>
          <a:noFill/>
          <a:ln w="9525">
            <a:noFill/>
            <a:miter lim="800000"/>
            <a:headEnd/>
            <a:tailEnd/>
          </a:ln>
        </p:spPr>
        <p:txBody>
          <a:bodyPr wrap="none">
            <a:spAutoFit/>
          </a:bodyPr>
          <a:lstStyle/>
          <a:p>
            <a:pPr fontAlgn="base">
              <a:spcBef>
                <a:spcPct val="0"/>
              </a:spcBef>
              <a:spcAft>
                <a:spcPct val="0"/>
              </a:spcAft>
            </a:pPr>
            <a:r>
              <a:rPr lang="de-DE">
                <a:solidFill>
                  <a:srgbClr val="000000"/>
                </a:solidFill>
              </a:rPr>
              <a:t>Ökonomie</a:t>
            </a:r>
          </a:p>
        </p:txBody>
      </p:sp>
      <p:cxnSp>
        <p:nvCxnSpPr>
          <p:cNvPr id="58" name="Gerade Verbindung mit Pfeil 57"/>
          <p:cNvCxnSpPr/>
          <p:nvPr/>
        </p:nvCxnSpPr>
        <p:spPr>
          <a:xfrm flipH="1">
            <a:off x="4359275" y="879475"/>
            <a:ext cx="641350" cy="893763"/>
          </a:xfrm>
          <a:prstGeom prst="straightConnector1">
            <a:avLst/>
          </a:prstGeom>
          <a:ln w="57150">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60" name="Gerade Verbindung mit Pfeil 59"/>
          <p:cNvCxnSpPr/>
          <p:nvPr/>
        </p:nvCxnSpPr>
        <p:spPr>
          <a:xfrm flipH="1">
            <a:off x="4359275" y="2625725"/>
            <a:ext cx="933450" cy="63500"/>
          </a:xfrm>
          <a:prstGeom prst="straightConnector1">
            <a:avLst/>
          </a:prstGeom>
          <a:ln w="57150">
            <a:solidFill>
              <a:srgbClr val="0070C0"/>
            </a:solidFill>
            <a:tailEnd type="arrow"/>
          </a:ln>
        </p:spPr>
        <p:style>
          <a:lnRef idx="1">
            <a:schemeClr val="accent1"/>
          </a:lnRef>
          <a:fillRef idx="0">
            <a:schemeClr val="accent1"/>
          </a:fillRef>
          <a:effectRef idx="0">
            <a:schemeClr val="accent1"/>
          </a:effectRef>
          <a:fontRef idx="minor">
            <a:schemeClr val="tx1"/>
          </a:fontRef>
        </p:style>
      </p:cxnSp>
      <p:sp>
        <p:nvSpPr>
          <p:cNvPr id="115739" name="Textfeld 1"/>
          <p:cNvSpPr txBox="1">
            <a:spLocks noChangeArrowheads="1"/>
          </p:cNvSpPr>
          <p:nvPr/>
        </p:nvSpPr>
        <p:spPr bwMode="auto">
          <a:xfrm>
            <a:off x="3028950" y="2076450"/>
            <a:ext cx="1157288" cy="1077913"/>
          </a:xfrm>
          <a:prstGeom prst="rect">
            <a:avLst/>
          </a:prstGeom>
          <a:noFill/>
          <a:ln w="57150">
            <a:solidFill>
              <a:srgbClr val="FF0000"/>
            </a:solidFill>
            <a:miter lim="800000"/>
            <a:headEnd/>
            <a:tailEnd/>
          </a:ln>
        </p:spPr>
        <p:txBody>
          <a:bodyPr wrap="none">
            <a:spAutoFit/>
          </a:bodyPr>
          <a:lstStyle/>
          <a:p>
            <a:pPr fontAlgn="base">
              <a:spcBef>
                <a:spcPct val="0"/>
              </a:spcBef>
              <a:spcAft>
                <a:spcPct val="0"/>
              </a:spcAft>
            </a:pPr>
            <a:r>
              <a:rPr lang="de-DE" sz="1600" b="1">
                <a:solidFill>
                  <a:srgbClr val="FF0000"/>
                </a:solidFill>
              </a:rPr>
              <a:t>Dispositiv</a:t>
            </a:r>
          </a:p>
          <a:p>
            <a:pPr fontAlgn="base">
              <a:spcBef>
                <a:spcPct val="0"/>
              </a:spcBef>
              <a:spcAft>
                <a:spcPct val="0"/>
              </a:spcAft>
            </a:pPr>
            <a:endParaRPr lang="de-DE" sz="1600" b="1">
              <a:solidFill>
                <a:srgbClr val="000000"/>
              </a:solidFill>
            </a:endParaRPr>
          </a:p>
          <a:p>
            <a:pPr fontAlgn="base">
              <a:spcBef>
                <a:spcPct val="0"/>
              </a:spcBef>
              <a:spcAft>
                <a:spcPct val="0"/>
              </a:spcAft>
            </a:pPr>
            <a:r>
              <a:rPr lang="de-DE" sz="1600" b="1">
                <a:solidFill>
                  <a:srgbClr val="000000"/>
                </a:solidFill>
              </a:rPr>
              <a:t>Leibliche</a:t>
            </a:r>
          </a:p>
          <a:p>
            <a:pPr fontAlgn="base">
              <a:spcBef>
                <a:spcPct val="0"/>
              </a:spcBef>
              <a:spcAft>
                <a:spcPct val="0"/>
              </a:spcAft>
            </a:pPr>
            <a:r>
              <a:rPr lang="de-DE" sz="1600" b="1">
                <a:solidFill>
                  <a:srgbClr val="000000"/>
                </a:solidFill>
              </a:rPr>
              <a:t>Verfassung</a:t>
            </a:r>
          </a:p>
        </p:txBody>
      </p:sp>
    </p:spTree>
    <p:extLst>
      <p:ext uri="{BB962C8B-B14F-4D97-AF65-F5344CB8AC3E}">
        <p14:creationId xmlns:p14="http://schemas.microsoft.com/office/powerpoint/2010/main" val="220072178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idx="4294967295"/>
          </p:nvPr>
        </p:nvSpPr>
        <p:spPr/>
        <p:txBody>
          <a:bodyPr/>
          <a:lstStyle/>
          <a:p>
            <a:pPr eaLnBrk="1" hangingPunct="1"/>
            <a:r>
              <a:rPr lang="en-GB" dirty="0" smtClean="0"/>
              <a:t>Information</a:t>
            </a:r>
          </a:p>
        </p:txBody>
      </p:sp>
      <p:sp>
        <p:nvSpPr>
          <p:cNvPr id="3075" name="Textfeld 2"/>
          <p:cNvSpPr txBox="1">
            <a:spLocks noChangeArrowheads="1"/>
          </p:cNvSpPr>
          <p:nvPr/>
        </p:nvSpPr>
        <p:spPr bwMode="auto">
          <a:xfrm>
            <a:off x="928688" y="1571625"/>
            <a:ext cx="1943100" cy="830263"/>
          </a:xfrm>
          <a:prstGeom prst="rect">
            <a:avLst/>
          </a:prstGeom>
          <a:noFill/>
          <a:ln w="9525">
            <a:noFill/>
            <a:miter lim="800000"/>
            <a:headEnd/>
            <a:tailEnd/>
          </a:ln>
        </p:spPr>
        <p:txBody>
          <a:bodyPr wrap="none">
            <a:spAutoFit/>
          </a:bodyPr>
          <a:lstStyle/>
          <a:p>
            <a:pPr fontAlgn="base">
              <a:spcBef>
                <a:spcPct val="0"/>
              </a:spcBef>
              <a:spcAft>
                <a:spcPct val="0"/>
              </a:spcAft>
            </a:pPr>
            <a:r>
              <a:rPr lang="de-DE" sz="2400">
                <a:solidFill>
                  <a:srgbClr val="000000"/>
                </a:solidFill>
              </a:rPr>
              <a:t>Informationen</a:t>
            </a:r>
          </a:p>
          <a:p>
            <a:pPr fontAlgn="base">
              <a:spcBef>
                <a:spcPct val="0"/>
              </a:spcBef>
              <a:spcAft>
                <a:spcPct val="0"/>
              </a:spcAft>
            </a:pPr>
            <a:r>
              <a:rPr lang="de-DE" sz="2400">
                <a:solidFill>
                  <a:srgbClr val="000000"/>
                </a:solidFill>
              </a:rPr>
              <a:t>Materialien</a:t>
            </a:r>
          </a:p>
        </p:txBody>
      </p:sp>
      <p:sp>
        <p:nvSpPr>
          <p:cNvPr id="3076" name="Textfeld 3"/>
          <p:cNvSpPr txBox="1">
            <a:spLocks noChangeArrowheads="1"/>
          </p:cNvSpPr>
          <p:nvPr/>
        </p:nvSpPr>
        <p:spPr bwMode="auto">
          <a:xfrm>
            <a:off x="5500688" y="1500188"/>
            <a:ext cx="3127375" cy="1200150"/>
          </a:xfrm>
          <a:prstGeom prst="rect">
            <a:avLst/>
          </a:prstGeom>
          <a:noFill/>
          <a:ln w="9525">
            <a:noFill/>
            <a:miter lim="800000"/>
            <a:headEnd/>
            <a:tailEnd/>
          </a:ln>
        </p:spPr>
        <p:txBody>
          <a:bodyPr wrap="none">
            <a:spAutoFit/>
          </a:bodyPr>
          <a:lstStyle/>
          <a:p>
            <a:pPr fontAlgn="base">
              <a:spcBef>
                <a:spcPct val="0"/>
              </a:spcBef>
              <a:spcAft>
                <a:spcPct val="0"/>
              </a:spcAft>
            </a:pPr>
            <a:r>
              <a:rPr lang="de-DE" sz="2400" b="1">
                <a:solidFill>
                  <a:srgbClr val="000000"/>
                </a:solidFill>
              </a:rPr>
              <a:t>www.hansgulrich.de</a:t>
            </a:r>
          </a:p>
          <a:p>
            <a:pPr fontAlgn="base">
              <a:spcBef>
                <a:spcPct val="0"/>
              </a:spcBef>
              <a:spcAft>
                <a:spcPct val="0"/>
              </a:spcAft>
            </a:pPr>
            <a:endParaRPr lang="de-DE" sz="2400" b="1">
              <a:solidFill>
                <a:srgbClr val="000000"/>
              </a:solidFill>
            </a:endParaRPr>
          </a:p>
          <a:p>
            <a:pPr fontAlgn="base">
              <a:spcBef>
                <a:spcPct val="0"/>
              </a:spcBef>
              <a:spcAft>
                <a:spcPct val="0"/>
              </a:spcAft>
            </a:pPr>
            <a:r>
              <a:rPr lang="de-DE" sz="2400" b="1">
                <a:solidFill>
                  <a:srgbClr val="000000"/>
                </a:solidFill>
              </a:rPr>
              <a:t>www.christen-ethik.de</a:t>
            </a:r>
          </a:p>
        </p:txBody>
      </p:sp>
      <p:sp>
        <p:nvSpPr>
          <p:cNvPr id="3077" name="Textfeld 4"/>
          <p:cNvSpPr txBox="1">
            <a:spLocks noChangeArrowheads="1"/>
          </p:cNvSpPr>
          <p:nvPr/>
        </p:nvSpPr>
        <p:spPr bwMode="auto">
          <a:xfrm>
            <a:off x="857250" y="2428875"/>
            <a:ext cx="2657475" cy="461963"/>
          </a:xfrm>
          <a:prstGeom prst="rect">
            <a:avLst/>
          </a:prstGeom>
          <a:noFill/>
          <a:ln w="9525">
            <a:noFill/>
            <a:miter lim="800000"/>
            <a:headEnd/>
            <a:tailEnd/>
          </a:ln>
        </p:spPr>
        <p:txBody>
          <a:bodyPr wrap="none">
            <a:spAutoFit/>
          </a:bodyPr>
          <a:lstStyle/>
          <a:p>
            <a:pPr fontAlgn="base">
              <a:spcBef>
                <a:spcPct val="0"/>
              </a:spcBef>
              <a:spcAft>
                <a:spcPct val="0"/>
              </a:spcAft>
            </a:pPr>
            <a:r>
              <a:rPr lang="de-DE" sz="2400">
                <a:solidFill>
                  <a:srgbClr val="000000"/>
                </a:solidFill>
              </a:rPr>
              <a:t>Literaturverzeichnis</a:t>
            </a:r>
          </a:p>
        </p:txBody>
      </p:sp>
      <p:sp>
        <p:nvSpPr>
          <p:cNvPr id="3078" name="Textfeld 5"/>
          <p:cNvSpPr txBox="1">
            <a:spLocks noChangeArrowheads="1"/>
          </p:cNvSpPr>
          <p:nvPr/>
        </p:nvSpPr>
        <p:spPr bwMode="auto">
          <a:xfrm>
            <a:off x="3286125" y="1857375"/>
            <a:ext cx="815975" cy="461963"/>
          </a:xfrm>
          <a:prstGeom prst="rect">
            <a:avLst/>
          </a:prstGeom>
          <a:noFill/>
          <a:ln w="9525">
            <a:noFill/>
            <a:miter lim="800000"/>
            <a:headEnd/>
            <a:tailEnd/>
          </a:ln>
        </p:spPr>
        <p:txBody>
          <a:bodyPr wrap="none">
            <a:spAutoFit/>
          </a:bodyPr>
          <a:lstStyle/>
          <a:p>
            <a:pPr fontAlgn="base">
              <a:spcBef>
                <a:spcPct val="0"/>
              </a:spcBef>
              <a:spcAft>
                <a:spcPct val="0"/>
              </a:spcAft>
            </a:pPr>
            <a:r>
              <a:rPr lang="de-DE" sz="2400">
                <a:solidFill>
                  <a:srgbClr val="000000"/>
                </a:solidFill>
              </a:rPr>
              <a:t>siehe</a:t>
            </a:r>
          </a:p>
        </p:txBody>
      </p:sp>
      <p:cxnSp>
        <p:nvCxnSpPr>
          <p:cNvPr id="8" name="Gerade Verbindung mit Pfeil 7"/>
          <p:cNvCxnSpPr/>
          <p:nvPr/>
        </p:nvCxnSpPr>
        <p:spPr>
          <a:xfrm flipV="1">
            <a:off x="4286250" y="1857375"/>
            <a:ext cx="857250" cy="214313"/>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 name="Gerade Verbindung mit Pfeil 9"/>
          <p:cNvCxnSpPr/>
          <p:nvPr/>
        </p:nvCxnSpPr>
        <p:spPr>
          <a:xfrm>
            <a:off x="4357688" y="2214563"/>
            <a:ext cx="785812" cy="214312"/>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081" name="Textfeld 10"/>
          <p:cNvSpPr txBox="1">
            <a:spLocks noChangeArrowheads="1"/>
          </p:cNvSpPr>
          <p:nvPr/>
        </p:nvSpPr>
        <p:spPr bwMode="auto">
          <a:xfrm>
            <a:off x="1714500" y="285750"/>
            <a:ext cx="5467350" cy="461963"/>
          </a:xfrm>
          <a:prstGeom prst="rect">
            <a:avLst/>
          </a:prstGeom>
          <a:noFill/>
          <a:ln w="9525">
            <a:noFill/>
            <a:miter lim="800000"/>
            <a:headEnd/>
            <a:tailEnd/>
          </a:ln>
        </p:spPr>
        <p:txBody>
          <a:bodyPr wrap="none">
            <a:spAutoFit/>
          </a:bodyPr>
          <a:lstStyle/>
          <a:p>
            <a:pPr fontAlgn="base">
              <a:spcBef>
                <a:spcPct val="0"/>
              </a:spcBef>
              <a:spcAft>
                <a:spcPct val="0"/>
              </a:spcAft>
            </a:pPr>
            <a:r>
              <a:rPr lang="de-DE" sz="2400" b="1">
                <a:solidFill>
                  <a:srgbClr val="000000"/>
                </a:solidFill>
              </a:rPr>
              <a:t>Molekulare Biologie, Medizin und Ethik</a:t>
            </a:r>
          </a:p>
        </p:txBody>
      </p:sp>
      <p:sp>
        <p:nvSpPr>
          <p:cNvPr id="3082" name="Textfeld 11"/>
          <p:cNvSpPr txBox="1">
            <a:spLocks noChangeArrowheads="1"/>
          </p:cNvSpPr>
          <p:nvPr/>
        </p:nvSpPr>
        <p:spPr bwMode="auto">
          <a:xfrm>
            <a:off x="1857375" y="785813"/>
            <a:ext cx="4562475" cy="369887"/>
          </a:xfrm>
          <a:prstGeom prst="rect">
            <a:avLst/>
          </a:prstGeom>
          <a:noFill/>
          <a:ln w="9525">
            <a:noFill/>
            <a:miter lim="800000"/>
            <a:headEnd/>
            <a:tailEnd/>
          </a:ln>
        </p:spPr>
        <p:txBody>
          <a:bodyPr wrap="none">
            <a:spAutoFit/>
          </a:bodyPr>
          <a:lstStyle/>
          <a:p>
            <a:pPr fontAlgn="base">
              <a:spcBef>
                <a:spcPct val="0"/>
              </a:spcBef>
              <a:spcAft>
                <a:spcPct val="0"/>
              </a:spcAft>
            </a:pPr>
            <a:r>
              <a:rPr lang="de-DE" b="1">
                <a:solidFill>
                  <a:srgbClr val="000000"/>
                </a:solidFill>
              </a:rPr>
              <a:t>Prof. Walter Doerfler – Prof. Hans G. Ulrich</a:t>
            </a:r>
          </a:p>
        </p:txBody>
      </p:sp>
      <p:cxnSp>
        <p:nvCxnSpPr>
          <p:cNvPr id="14" name="Gerade Verbindung 13"/>
          <p:cNvCxnSpPr/>
          <p:nvPr/>
        </p:nvCxnSpPr>
        <p:spPr>
          <a:xfrm>
            <a:off x="571500" y="1357313"/>
            <a:ext cx="8143875" cy="1587"/>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3084" name="Foliennummernplatzhalter 11"/>
          <p:cNvSpPr>
            <a:spLocks noGrp="1"/>
          </p:cNvSpPr>
          <p:nvPr>
            <p:ph type="sldNum" sz="quarter" idx="12"/>
          </p:nvPr>
        </p:nvSpPr>
        <p:spPr>
          <a:noFill/>
        </p:spPr>
        <p:txBody>
          <a:bodyPr/>
          <a:lstStyle/>
          <a:p>
            <a:fld id="{09B0F8AB-6F83-43E1-B917-F95731ED99EA}" type="slidenum">
              <a:rPr lang="de-DE" smtClean="0">
                <a:solidFill>
                  <a:srgbClr val="000000"/>
                </a:solidFill>
              </a:rPr>
              <a:pPr/>
              <a:t>2</a:t>
            </a:fld>
            <a:endParaRPr lang="de-DE" smtClean="0">
              <a:solidFill>
                <a:srgbClr val="000000"/>
              </a:solidFill>
            </a:endParaRPr>
          </a:p>
        </p:txBody>
      </p:sp>
    </p:spTree>
    <p:extLst>
      <p:ext uri="{BB962C8B-B14F-4D97-AF65-F5344CB8AC3E}">
        <p14:creationId xmlns:p14="http://schemas.microsoft.com/office/powerpoint/2010/main" val="310299150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Foliennummernplatzhalter 1"/>
          <p:cNvSpPr>
            <a:spLocks noGrp="1"/>
          </p:cNvSpPr>
          <p:nvPr>
            <p:ph type="sldNum" sz="quarter" idx="12"/>
          </p:nvPr>
        </p:nvSpPr>
        <p:spPr>
          <a:noFill/>
        </p:spPr>
        <p:txBody>
          <a:bodyPr/>
          <a:lstStyle/>
          <a:p>
            <a:fld id="{F40174FA-915C-4D7E-8A66-6A3873E309A9}" type="slidenum">
              <a:rPr lang="de-DE" smtClean="0">
                <a:solidFill>
                  <a:srgbClr val="000000"/>
                </a:solidFill>
              </a:rPr>
              <a:pPr/>
              <a:t>20</a:t>
            </a:fld>
            <a:endParaRPr lang="de-DE" smtClean="0">
              <a:solidFill>
                <a:srgbClr val="000000"/>
              </a:solidFill>
            </a:endParaRPr>
          </a:p>
        </p:txBody>
      </p:sp>
      <p:sp>
        <p:nvSpPr>
          <p:cNvPr id="116739" name="Textfeld 4"/>
          <p:cNvSpPr txBox="1">
            <a:spLocks noChangeArrowheads="1"/>
          </p:cNvSpPr>
          <p:nvPr/>
        </p:nvSpPr>
        <p:spPr bwMode="auto">
          <a:xfrm>
            <a:off x="3203575" y="692150"/>
            <a:ext cx="1416050" cy="923925"/>
          </a:xfrm>
          <a:prstGeom prst="rect">
            <a:avLst/>
          </a:prstGeom>
          <a:noFill/>
          <a:ln w="9525">
            <a:noFill/>
            <a:miter lim="800000"/>
            <a:headEnd/>
            <a:tailEnd/>
          </a:ln>
        </p:spPr>
        <p:txBody>
          <a:bodyPr wrap="none">
            <a:spAutoFit/>
          </a:bodyPr>
          <a:lstStyle/>
          <a:p>
            <a:pPr fontAlgn="base">
              <a:spcBef>
                <a:spcPct val="0"/>
              </a:spcBef>
              <a:spcAft>
                <a:spcPct val="0"/>
              </a:spcAft>
            </a:pPr>
            <a:endParaRPr lang="de-DE" dirty="0">
              <a:solidFill>
                <a:srgbClr val="000000"/>
              </a:solidFill>
            </a:endParaRPr>
          </a:p>
          <a:p>
            <a:pPr fontAlgn="base">
              <a:spcBef>
                <a:spcPct val="0"/>
              </a:spcBef>
              <a:spcAft>
                <a:spcPct val="0"/>
              </a:spcAft>
            </a:pPr>
            <a:r>
              <a:rPr lang="de-DE" dirty="0">
                <a:solidFill>
                  <a:srgbClr val="000000"/>
                </a:solidFill>
              </a:rPr>
              <a:t>Lebenspraxis</a:t>
            </a:r>
          </a:p>
          <a:p>
            <a:pPr fontAlgn="base">
              <a:spcBef>
                <a:spcPct val="0"/>
              </a:spcBef>
              <a:spcAft>
                <a:spcPct val="0"/>
              </a:spcAft>
            </a:pPr>
            <a:endParaRPr lang="de-DE" dirty="0">
              <a:solidFill>
                <a:srgbClr val="000000"/>
              </a:solidFill>
            </a:endParaRPr>
          </a:p>
        </p:txBody>
      </p:sp>
      <p:cxnSp>
        <p:nvCxnSpPr>
          <p:cNvPr id="9" name="Gerade Verbindung mit Pfeil 8"/>
          <p:cNvCxnSpPr/>
          <p:nvPr/>
        </p:nvCxnSpPr>
        <p:spPr>
          <a:xfrm>
            <a:off x="3851275" y="1341438"/>
            <a:ext cx="0" cy="503237"/>
          </a:xfrm>
          <a:prstGeom prst="straightConnector1">
            <a:avLst/>
          </a:prstGeom>
          <a:ln w="57150">
            <a:solidFill>
              <a:srgbClr val="0070C0"/>
            </a:solidFill>
            <a:tailEnd type="arrow"/>
          </a:ln>
        </p:spPr>
        <p:style>
          <a:lnRef idx="1">
            <a:schemeClr val="accent1"/>
          </a:lnRef>
          <a:fillRef idx="0">
            <a:schemeClr val="accent1"/>
          </a:fillRef>
          <a:effectRef idx="0">
            <a:schemeClr val="accent1"/>
          </a:effectRef>
          <a:fontRef idx="minor">
            <a:schemeClr val="tx1"/>
          </a:fontRef>
        </p:style>
      </p:cxnSp>
      <p:sp>
        <p:nvSpPr>
          <p:cNvPr id="116741" name="Textfeld 11"/>
          <p:cNvSpPr txBox="1">
            <a:spLocks noChangeArrowheads="1"/>
          </p:cNvSpPr>
          <p:nvPr/>
        </p:nvSpPr>
        <p:spPr bwMode="auto">
          <a:xfrm>
            <a:off x="1403350" y="879475"/>
            <a:ext cx="1325563" cy="646113"/>
          </a:xfrm>
          <a:prstGeom prst="rect">
            <a:avLst/>
          </a:prstGeom>
          <a:noFill/>
          <a:ln w="9525">
            <a:noFill/>
            <a:miter lim="800000"/>
            <a:headEnd/>
            <a:tailEnd/>
          </a:ln>
        </p:spPr>
        <p:txBody>
          <a:bodyPr wrap="none">
            <a:spAutoFit/>
          </a:bodyPr>
          <a:lstStyle/>
          <a:p>
            <a:pPr fontAlgn="base">
              <a:spcBef>
                <a:spcPct val="0"/>
              </a:spcBef>
              <a:spcAft>
                <a:spcPct val="0"/>
              </a:spcAft>
            </a:pPr>
            <a:r>
              <a:rPr lang="de-DE">
                <a:solidFill>
                  <a:srgbClr val="000000"/>
                </a:solidFill>
              </a:rPr>
              <a:t>Staat</a:t>
            </a:r>
          </a:p>
          <a:p>
            <a:pPr fontAlgn="base">
              <a:spcBef>
                <a:spcPct val="0"/>
              </a:spcBef>
              <a:spcAft>
                <a:spcPct val="0"/>
              </a:spcAft>
            </a:pPr>
            <a:r>
              <a:rPr lang="de-DE">
                <a:solidFill>
                  <a:srgbClr val="000000"/>
                </a:solidFill>
              </a:rPr>
              <a:t>Gesetzgeber</a:t>
            </a:r>
          </a:p>
        </p:txBody>
      </p:sp>
      <p:cxnSp>
        <p:nvCxnSpPr>
          <p:cNvPr id="17" name="Gerade Verbindung mit Pfeil 16"/>
          <p:cNvCxnSpPr/>
          <p:nvPr/>
        </p:nvCxnSpPr>
        <p:spPr>
          <a:xfrm>
            <a:off x="2109788" y="1525588"/>
            <a:ext cx="441325" cy="777875"/>
          </a:xfrm>
          <a:prstGeom prst="straightConnector1">
            <a:avLst/>
          </a:prstGeom>
          <a:ln w="57150">
            <a:solidFill>
              <a:srgbClr val="0070C0"/>
            </a:solidFill>
            <a:tailEnd type="arrow"/>
          </a:ln>
        </p:spPr>
        <p:style>
          <a:lnRef idx="1">
            <a:schemeClr val="accent1"/>
          </a:lnRef>
          <a:fillRef idx="0">
            <a:schemeClr val="accent1"/>
          </a:fillRef>
          <a:effectRef idx="0">
            <a:schemeClr val="accent1"/>
          </a:effectRef>
          <a:fontRef idx="minor">
            <a:schemeClr val="tx1"/>
          </a:fontRef>
        </p:style>
      </p:cxnSp>
      <p:sp>
        <p:nvSpPr>
          <p:cNvPr id="116743" name="Textfeld 13"/>
          <p:cNvSpPr txBox="1">
            <a:spLocks noChangeArrowheads="1"/>
          </p:cNvSpPr>
          <p:nvPr/>
        </p:nvSpPr>
        <p:spPr bwMode="auto">
          <a:xfrm>
            <a:off x="236538" y="2708275"/>
            <a:ext cx="2333625" cy="647700"/>
          </a:xfrm>
          <a:prstGeom prst="rect">
            <a:avLst/>
          </a:prstGeom>
          <a:noFill/>
          <a:ln w="9525">
            <a:noFill/>
            <a:miter lim="800000"/>
            <a:headEnd/>
            <a:tailEnd/>
          </a:ln>
        </p:spPr>
        <p:txBody>
          <a:bodyPr wrap="none">
            <a:spAutoFit/>
          </a:bodyPr>
          <a:lstStyle/>
          <a:p>
            <a:pPr fontAlgn="base">
              <a:spcBef>
                <a:spcPct val="0"/>
              </a:spcBef>
              <a:spcAft>
                <a:spcPct val="0"/>
              </a:spcAft>
            </a:pPr>
            <a:r>
              <a:rPr lang="de-DE">
                <a:solidFill>
                  <a:srgbClr val="000000"/>
                </a:solidFill>
              </a:rPr>
              <a:t>Moralische Grundsätze</a:t>
            </a:r>
          </a:p>
          <a:p>
            <a:pPr fontAlgn="base">
              <a:spcBef>
                <a:spcPct val="0"/>
              </a:spcBef>
              <a:spcAft>
                <a:spcPct val="0"/>
              </a:spcAft>
            </a:pPr>
            <a:r>
              <a:rPr lang="de-DE">
                <a:solidFill>
                  <a:srgbClr val="000000"/>
                </a:solidFill>
              </a:rPr>
              <a:t>Ethos</a:t>
            </a:r>
          </a:p>
        </p:txBody>
      </p:sp>
      <p:sp>
        <p:nvSpPr>
          <p:cNvPr id="116744" name="Textfeld 14"/>
          <p:cNvSpPr txBox="1">
            <a:spLocks noChangeArrowheads="1"/>
          </p:cNvSpPr>
          <p:nvPr/>
        </p:nvSpPr>
        <p:spPr bwMode="auto">
          <a:xfrm>
            <a:off x="971550" y="1938338"/>
            <a:ext cx="723900" cy="369887"/>
          </a:xfrm>
          <a:prstGeom prst="rect">
            <a:avLst/>
          </a:prstGeom>
          <a:noFill/>
          <a:ln w="9525">
            <a:noFill/>
            <a:miter lim="800000"/>
            <a:headEnd/>
            <a:tailEnd/>
          </a:ln>
        </p:spPr>
        <p:txBody>
          <a:bodyPr wrap="none">
            <a:spAutoFit/>
          </a:bodyPr>
          <a:lstStyle/>
          <a:p>
            <a:pPr fontAlgn="base">
              <a:spcBef>
                <a:spcPct val="0"/>
              </a:spcBef>
              <a:spcAft>
                <a:spcPct val="0"/>
              </a:spcAft>
            </a:pPr>
            <a:r>
              <a:rPr lang="de-DE">
                <a:solidFill>
                  <a:srgbClr val="000000"/>
                </a:solidFill>
              </a:rPr>
              <a:t>Recht</a:t>
            </a:r>
          </a:p>
        </p:txBody>
      </p:sp>
      <p:cxnSp>
        <p:nvCxnSpPr>
          <p:cNvPr id="21" name="Gerade Verbindung mit Pfeil 20"/>
          <p:cNvCxnSpPr/>
          <p:nvPr/>
        </p:nvCxnSpPr>
        <p:spPr>
          <a:xfrm>
            <a:off x="1738313" y="2179638"/>
            <a:ext cx="812800" cy="312737"/>
          </a:xfrm>
          <a:prstGeom prst="straightConnector1">
            <a:avLst/>
          </a:prstGeom>
          <a:ln w="57150">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22" name="Gerade Verbindung mit Pfeil 21"/>
          <p:cNvCxnSpPr/>
          <p:nvPr/>
        </p:nvCxnSpPr>
        <p:spPr>
          <a:xfrm>
            <a:off x="2570163" y="2967038"/>
            <a:ext cx="488950" cy="0"/>
          </a:xfrm>
          <a:prstGeom prst="straightConnector1">
            <a:avLst/>
          </a:prstGeom>
          <a:ln w="57150">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24" name="Gerade Verbindung mit Pfeil 23"/>
          <p:cNvCxnSpPr/>
          <p:nvPr/>
        </p:nvCxnSpPr>
        <p:spPr>
          <a:xfrm flipV="1">
            <a:off x="3708400" y="3429000"/>
            <a:ext cx="0" cy="576263"/>
          </a:xfrm>
          <a:prstGeom prst="straightConnector1">
            <a:avLst/>
          </a:prstGeom>
          <a:ln w="57150">
            <a:solidFill>
              <a:srgbClr val="0070C0"/>
            </a:solidFill>
            <a:tailEnd type="arrow"/>
          </a:ln>
        </p:spPr>
        <p:style>
          <a:lnRef idx="1">
            <a:schemeClr val="accent1"/>
          </a:lnRef>
          <a:fillRef idx="0">
            <a:schemeClr val="accent1"/>
          </a:fillRef>
          <a:effectRef idx="0">
            <a:schemeClr val="accent1"/>
          </a:effectRef>
          <a:fontRef idx="minor">
            <a:schemeClr val="tx1"/>
          </a:fontRef>
        </p:style>
      </p:cxnSp>
      <p:sp>
        <p:nvSpPr>
          <p:cNvPr id="116748" name="Textfeld 17"/>
          <p:cNvSpPr txBox="1">
            <a:spLocks noChangeArrowheads="1"/>
          </p:cNvSpPr>
          <p:nvPr/>
        </p:nvSpPr>
        <p:spPr bwMode="auto">
          <a:xfrm>
            <a:off x="3319463" y="4005263"/>
            <a:ext cx="1300162" cy="646112"/>
          </a:xfrm>
          <a:prstGeom prst="rect">
            <a:avLst/>
          </a:prstGeom>
          <a:noFill/>
          <a:ln w="9525">
            <a:noFill/>
            <a:miter lim="800000"/>
            <a:headEnd/>
            <a:tailEnd/>
          </a:ln>
        </p:spPr>
        <p:txBody>
          <a:bodyPr wrap="none">
            <a:spAutoFit/>
          </a:bodyPr>
          <a:lstStyle/>
          <a:p>
            <a:pPr fontAlgn="base">
              <a:spcBef>
                <a:spcPct val="0"/>
              </a:spcBef>
              <a:spcAft>
                <a:spcPct val="0"/>
              </a:spcAft>
            </a:pPr>
            <a:r>
              <a:rPr lang="de-DE">
                <a:solidFill>
                  <a:srgbClr val="000000"/>
                </a:solidFill>
              </a:rPr>
              <a:t>Lebensform</a:t>
            </a:r>
          </a:p>
          <a:p>
            <a:pPr fontAlgn="base">
              <a:spcBef>
                <a:spcPct val="0"/>
              </a:spcBef>
              <a:spcAft>
                <a:spcPct val="0"/>
              </a:spcAft>
            </a:pPr>
            <a:r>
              <a:rPr lang="de-DE">
                <a:solidFill>
                  <a:srgbClr val="000000"/>
                </a:solidFill>
              </a:rPr>
              <a:t>Aethos</a:t>
            </a:r>
          </a:p>
        </p:txBody>
      </p:sp>
      <p:sp>
        <p:nvSpPr>
          <p:cNvPr id="116749" name="Textfeld 26"/>
          <p:cNvSpPr txBox="1">
            <a:spLocks noChangeArrowheads="1"/>
          </p:cNvSpPr>
          <p:nvPr/>
        </p:nvSpPr>
        <p:spPr bwMode="auto">
          <a:xfrm>
            <a:off x="5435600" y="2303463"/>
            <a:ext cx="1406525" cy="646112"/>
          </a:xfrm>
          <a:prstGeom prst="rect">
            <a:avLst/>
          </a:prstGeom>
          <a:noFill/>
          <a:ln w="9525">
            <a:noFill/>
            <a:miter lim="800000"/>
            <a:headEnd/>
            <a:tailEnd/>
          </a:ln>
        </p:spPr>
        <p:txBody>
          <a:bodyPr wrap="none">
            <a:spAutoFit/>
          </a:bodyPr>
          <a:lstStyle/>
          <a:p>
            <a:pPr fontAlgn="base">
              <a:spcBef>
                <a:spcPct val="0"/>
              </a:spcBef>
              <a:spcAft>
                <a:spcPct val="0"/>
              </a:spcAft>
            </a:pPr>
            <a:r>
              <a:rPr lang="de-DE">
                <a:solidFill>
                  <a:srgbClr val="000000"/>
                </a:solidFill>
              </a:rPr>
              <a:t>„Natur“ </a:t>
            </a:r>
          </a:p>
          <a:p>
            <a:pPr fontAlgn="base">
              <a:spcBef>
                <a:spcPct val="0"/>
              </a:spcBef>
              <a:spcAft>
                <a:spcPct val="0"/>
              </a:spcAft>
            </a:pPr>
            <a:r>
              <a:rPr lang="de-DE">
                <a:solidFill>
                  <a:srgbClr val="000000"/>
                </a:solidFill>
              </a:rPr>
              <a:t>Wissenschaft</a:t>
            </a:r>
          </a:p>
        </p:txBody>
      </p:sp>
      <p:sp>
        <p:nvSpPr>
          <p:cNvPr id="116750" name="Textfeld 114688"/>
          <p:cNvSpPr txBox="1">
            <a:spLocks noChangeArrowheads="1"/>
          </p:cNvSpPr>
          <p:nvPr/>
        </p:nvSpPr>
        <p:spPr bwMode="auto">
          <a:xfrm>
            <a:off x="2079625" y="495300"/>
            <a:ext cx="800100" cy="368300"/>
          </a:xfrm>
          <a:prstGeom prst="rect">
            <a:avLst/>
          </a:prstGeom>
          <a:noFill/>
          <a:ln w="9525">
            <a:noFill/>
            <a:miter lim="800000"/>
            <a:headEnd/>
            <a:tailEnd/>
          </a:ln>
        </p:spPr>
        <p:txBody>
          <a:bodyPr wrap="none">
            <a:spAutoFit/>
          </a:bodyPr>
          <a:lstStyle/>
          <a:p>
            <a:pPr fontAlgn="base">
              <a:spcBef>
                <a:spcPct val="0"/>
              </a:spcBef>
              <a:spcAft>
                <a:spcPct val="0"/>
              </a:spcAft>
            </a:pPr>
            <a:r>
              <a:rPr lang="de-DE">
                <a:solidFill>
                  <a:srgbClr val="000000"/>
                </a:solidFill>
              </a:rPr>
              <a:t>Politik</a:t>
            </a:r>
          </a:p>
        </p:txBody>
      </p:sp>
      <p:cxnSp>
        <p:nvCxnSpPr>
          <p:cNvPr id="37" name="Gerade Verbindung mit Pfeil 36"/>
          <p:cNvCxnSpPr/>
          <p:nvPr/>
        </p:nvCxnSpPr>
        <p:spPr>
          <a:xfrm>
            <a:off x="2619375" y="860425"/>
            <a:ext cx="109538" cy="1077913"/>
          </a:xfrm>
          <a:prstGeom prst="straightConnector1">
            <a:avLst/>
          </a:prstGeom>
          <a:ln w="57150">
            <a:solidFill>
              <a:srgbClr val="0070C0"/>
            </a:solidFill>
            <a:tailEnd type="arrow"/>
          </a:ln>
        </p:spPr>
        <p:style>
          <a:lnRef idx="1">
            <a:schemeClr val="accent1"/>
          </a:lnRef>
          <a:fillRef idx="0">
            <a:schemeClr val="accent1"/>
          </a:fillRef>
          <a:effectRef idx="0">
            <a:schemeClr val="accent1"/>
          </a:effectRef>
          <a:fontRef idx="minor">
            <a:schemeClr val="tx1"/>
          </a:fontRef>
        </p:style>
      </p:cxnSp>
      <p:sp>
        <p:nvSpPr>
          <p:cNvPr id="116752" name="Textfeld 114693"/>
          <p:cNvSpPr txBox="1">
            <a:spLocks noChangeArrowheads="1"/>
          </p:cNvSpPr>
          <p:nvPr/>
        </p:nvSpPr>
        <p:spPr bwMode="auto">
          <a:xfrm>
            <a:off x="4964113" y="3494088"/>
            <a:ext cx="1831975" cy="646112"/>
          </a:xfrm>
          <a:prstGeom prst="rect">
            <a:avLst/>
          </a:prstGeom>
          <a:noFill/>
          <a:ln w="9525">
            <a:noFill/>
            <a:miter lim="800000"/>
            <a:headEnd/>
            <a:tailEnd/>
          </a:ln>
        </p:spPr>
        <p:txBody>
          <a:bodyPr wrap="none">
            <a:spAutoFit/>
          </a:bodyPr>
          <a:lstStyle/>
          <a:p>
            <a:pPr fontAlgn="base">
              <a:spcBef>
                <a:spcPct val="0"/>
              </a:spcBef>
              <a:spcAft>
                <a:spcPct val="0"/>
              </a:spcAft>
            </a:pPr>
            <a:r>
              <a:rPr lang="de-DE">
                <a:solidFill>
                  <a:srgbClr val="000000"/>
                </a:solidFill>
              </a:rPr>
              <a:t>Medizin</a:t>
            </a:r>
          </a:p>
          <a:p>
            <a:pPr fontAlgn="base">
              <a:spcBef>
                <a:spcPct val="0"/>
              </a:spcBef>
              <a:spcAft>
                <a:spcPct val="0"/>
              </a:spcAft>
            </a:pPr>
            <a:r>
              <a:rPr lang="de-DE">
                <a:solidFill>
                  <a:srgbClr val="000000"/>
                </a:solidFill>
              </a:rPr>
              <a:t>Ärztliches Aethos</a:t>
            </a:r>
          </a:p>
        </p:txBody>
      </p:sp>
      <p:cxnSp>
        <p:nvCxnSpPr>
          <p:cNvPr id="40" name="Gerade Verbindung mit Pfeil 39"/>
          <p:cNvCxnSpPr/>
          <p:nvPr/>
        </p:nvCxnSpPr>
        <p:spPr>
          <a:xfrm flipH="1" flipV="1">
            <a:off x="4359275" y="3141663"/>
            <a:ext cx="563563" cy="430212"/>
          </a:xfrm>
          <a:prstGeom prst="straightConnector1">
            <a:avLst/>
          </a:prstGeom>
          <a:ln w="57150">
            <a:solidFill>
              <a:srgbClr val="0070C0"/>
            </a:solidFill>
            <a:tailEnd type="arrow"/>
          </a:ln>
        </p:spPr>
        <p:style>
          <a:lnRef idx="1">
            <a:schemeClr val="accent1"/>
          </a:lnRef>
          <a:fillRef idx="0">
            <a:schemeClr val="accent1"/>
          </a:fillRef>
          <a:effectRef idx="0">
            <a:schemeClr val="accent1"/>
          </a:effectRef>
          <a:fontRef idx="minor">
            <a:schemeClr val="tx1"/>
          </a:fontRef>
        </p:style>
      </p:cxnSp>
      <p:sp>
        <p:nvSpPr>
          <p:cNvPr id="116754" name="Textfeld 114698"/>
          <p:cNvSpPr txBox="1">
            <a:spLocks noChangeArrowheads="1"/>
          </p:cNvSpPr>
          <p:nvPr/>
        </p:nvSpPr>
        <p:spPr bwMode="auto">
          <a:xfrm>
            <a:off x="4964113" y="1017588"/>
            <a:ext cx="1322387" cy="646112"/>
          </a:xfrm>
          <a:prstGeom prst="rect">
            <a:avLst/>
          </a:prstGeom>
          <a:noFill/>
          <a:ln w="9525">
            <a:noFill/>
            <a:miter lim="800000"/>
            <a:headEnd/>
            <a:tailEnd/>
          </a:ln>
        </p:spPr>
        <p:txBody>
          <a:bodyPr wrap="none">
            <a:spAutoFit/>
          </a:bodyPr>
          <a:lstStyle/>
          <a:p>
            <a:pPr fontAlgn="base">
              <a:spcBef>
                <a:spcPct val="0"/>
              </a:spcBef>
              <a:spcAft>
                <a:spcPct val="0"/>
              </a:spcAft>
            </a:pPr>
            <a:r>
              <a:rPr lang="de-DE">
                <a:solidFill>
                  <a:srgbClr val="000000"/>
                </a:solidFill>
              </a:rPr>
              <a:t>Technik</a:t>
            </a:r>
          </a:p>
          <a:p>
            <a:pPr fontAlgn="base">
              <a:spcBef>
                <a:spcPct val="0"/>
              </a:spcBef>
              <a:spcAft>
                <a:spcPct val="0"/>
              </a:spcAft>
            </a:pPr>
            <a:r>
              <a:rPr lang="de-DE">
                <a:solidFill>
                  <a:srgbClr val="000000"/>
                </a:solidFill>
              </a:rPr>
              <a:t>Technologie</a:t>
            </a:r>
          </a:p>
        </p:txBody>
      </p:sp>
      <p:cxnSp>
        <p:nvCxnSpPr>
          <p:cNvPr id="46" name="Gerade Verbindung mit Pfeil 45"/>
          <p:cNvCxnSpPr/>
          <p:nvPr/>
        </p:nvCxnSpPr>
        <p:spPr>
          <a:xfrm flipH="1">
            <a:off x="4356100" y="1663700"/>
            <a:ext cx="720725" cy="639763"/>
          </a:xfrm>
          <a:prstGeom prst="straightConnector1">
            <a:avLst/>
          </a:prstGeom>
          <a:ln w="57150">
            <a:solidFill>
              <a:srgbClr val="0070C0"/>
            </a:solidFill>
            <a:tailEnd type="arrow"/>
          </a:ln>
        </p:spPr>
        <p:style>
          <a:lnRef idx="1">
            <a:schemeClr val="accent1"/>
          </a:lnRef>
          <a:fillRef idx="0">
            <a:schemeClr val="accent1"/>
          </a:fillRef>
          <a:effectRef idx="0">
            <a:schemeClr val="accent1"/>
          </a:effectRef>
          <a:fontRef idx="minor">
            <a:schemeClr val="tx1"/>
          </a:fontRef>
        </p:style>
      </p:cxnSp>
      <p:sp>
        <p:nvSpPr>
          <p:cNvPr id="116756" name="Textfeld 114701"/>
          <p:cNvSpPr txBox="1">
            <a:spLocks noChangeArrowheads="1"/>
          </p:cNvSpPr>
          <p:nvPr/>
        </p:nvSpPr>
        <p:spPr bwMode="auto">
          <a:xfrm>
            <a:off x="1520825" y="3816350"/>
            <a:ext cx="1177925" cy="369888"/>
          </a:xfrm>
          <a:prstGeom prst="rect">
            <a:avLst/>
          </a:prstGeom>
          <a:noFill/>
          <a:ln w="9525">
            <a:noFill/>
            <a:miter lim="800000"/>
            <a:headEnd/>
            <a:tailEnd/>
          </a:ln>
        </p:spPr>
        <p:txBody>
          <a:bodyPr wrap="none">
            <a:spAutoFit/>
          </a:bodyPr>
          <a:lstStyle/>
          <a:p>
            <a:pPr fontAlgn="base">
              <a:spcBef>
                <a:spcPct val="0"/>
              </a:spcBef>
              <a:spcAft>
                <a:spcPct val="0"/>
              </a:spcAft>
            </a:pPr>
            <a:r>
              <a:rPr lang="de-DE">
                <a:solidFill>
                  <a:srgbClr val="000000"/>
                </a:solidFill>
              </a:rPr>
              <a:t>„Religion“</a:t>
            </a:r>
          </a:p>
        </p:txBody>
      </p:sp>
      <p:cxnSp>
        <p:nvCxnSpPr>
          <p:cNvPr id="50" name="Gerade Verbindung mit Pfeil 49"/>
          <p:cNvCxnSpPr/>
          <p:nvPr/>
        </p:nvCxnSpPr>
        <p:spPr>
          <a:xfrm flipV="1">
            <a:off x="2479675" y="3429000"/>
            <a:ext cx="579438" cy="414338"/>
          </a:xfrm>
          <a:prstGeom prst="straightConnector1">
            <a:avLst/>
          </a:prstGeom>
          <a:ln w="5715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16758" name="Textfeld 114705"/>
          <p:cNvSpPr txBox="1">
            <a:spLocks noChangeArrowheads="1"/>
          </p:cNvSpPr>
          <p:nvPr/>
        </p:nvSpPr>
        <p:spPr bwMode="auto">
          <a:xfrm>
            <a:off x="2536825" y="4327525"/>
            <a:ext cx="685800" cy="369888"/>
          </a:xfrm>
          <a:prstGeom prst="rect">
            <a:avLst/>
          </a:prstGeom>
          <a:noFill/>
          <a:ln w="9525">
            <a:noFill/>
            <a:miter lim="800000"/>
            <a:headEnd/>
            <a:tailEnd/>
          </a:ln>
        </p:spPr>
        <p:txBody>
          <a:bodyPr wrap="none">
            <a:spAutoFit/>
          </a:bodyPr>
          <a:lstStyle/>
          <a:p>
            <a:pPr fontAlgn="base">
              <a:spcBef>
                <a:spcPct val="0"/>
              </a:spcBef>
              <a:spcAft>
                <a:spcPct val="0"/>
              </a:spcAft>
            </a:pPr>
            <a:r>
              <a:rPr lang="de-DE">
                <a:solidFill>
                  <a:srgbClr val="000000"/>
                </a:solidFill>
              </a:rPr>
              <a:t>Ethik</a:t>
            </a:r>
          </a:p>
        </p:txBody>
      </p:sp>
      <p:cxnSp>
        <p:nvCxnSpPr>
          <p:cNvPr id="55" name="Gerade Verbindung mit Pfeil 54"/>
          <p:cNvCxnSpPr/>
          <p:nvPr/>
        </p:nvCxnSpPr>
        <p:spPr>
          <a:xfrm flipV="1">
            <a:off x="2879725" y="3636963"/>
            <a:ext cx="439738" cy="666750"/>
          </a:xfrm>
          <a:prstGeom prst="straightConnector1">
            <a:avLst/>
          </a:prstGeom>
          <a:ln w="5715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16760" name="Textfeld 114707"/>
          <p:cNvSpPr txBox="1">
            <a:spLocks noChangeArrowheads="1"/>
          </p:cNvSpPr>
          <p:nvPr/>
        </p:nvSpPr>
        <p:spPr bwMode="auto">
          <a:xfrm>
            <a:off x="4772025" y="496888"/>
            <a:ext cx="1160463" cy="368300"/>
          </a:xfrm>
          <a:prstGeom prst="rect">
            <a:avLst/>
          </a:prstGeom>
          <a:noFill/>
          <a:ln w="9525">
            <a:noFill/>
            <a:miter lim="800000"/>
            <a:headEnd/>
            <a:tailEnd/>
          </a:ln>
        </p:spPr>
        <p:txBody>
          <a:bodyPr wrap="none">
            <a:spAutoFit/>
          </a:bodyPr>
          <a:lstStyle/>
          <a:p>
            <a:pPr fontAlgn="base">
              <a:spcBef>
                <a:spcPct val="0"/>
              </a:spcBef>
              <a:spcAft>
                <a:spcPct val="0"/>
              </a:spcAft>
            </a:pPr>
            <a:r>
              <a:rPr lang="de-DE">
                <a:solidFill>
                  <a:srgbClr val="000000"/>
                </a:solidFill>
              </a:rPr>
              <a:t>Ökonomie</a:t>
            </a:r>
          </a:p>
        </p:txBody>
      </p:sp>
      <p:cxnSp>
        <p:nvCxnSpPr>
          <p:cNvPr id="58" name="Gerade Verbindung mit Pfeil 57"/>
          <p:cNvCxnSpPr/>
          <p:nvPr/>
        </p:nvCxnSpPr>
        <p:spPr>
          <a:xfrm flipH="1">
            <a:off x="4359275" y="879475"/>
            <a:ext cx="641350" cy="893763"/>
          </a:xfrm>
          <a:prstGeom prst="straightConnector1">
            <a:avLst/>
          </a:prstGeom>
          <a:ln w="57150">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60" name="Gerade Verbindung mit Pfeil 59"/>
          <p:cNvCxnSpPr/>
          <p:nvPr/>
        </p:nvCxnSpPr>
        <p:spPr>
          <a:xfrm flipH="1">
            <a:off x="4359275" y="2625725"/>
            <a:ext cx="933450" cy="63500"/>
          </a:xfrm>
          <a:prstGeom prst="straightConnector1">
            <a:avLst/>
          </a:prstGeom>
          <a:ln w="5715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16763" name="Textfeld 1"/>
          <p:cNvSpPr txBox="1">
            <a:spLocks noChangeArrowheads="1"/>
          </p:cNvSpPr>
          <p:nvPr/>
        </p:nvSpPr>
        <p:spPr bwMode="auto">
          <a:xfrm>
            <a:off x="3084513" y="2276475"/>
            <a:ext cx="1138237" cy="708025"/>
          </a:xfrm>
          <a:prstGeom prst="rect">
            <a:avLst/>
          </a:prstGeom>
          <a:noFill/>
          <a:ln w="9525">
            <a:solidFill>
              <a:schemeClr val="bg1"/>
            </a:solidFill>
            <a:miter lim="800000"/>
            <a:headEnd/>
            <a:tailEnd/>
          </a:ln>
        </p:spPr>
        <p:txBody>
          <a:bodyPr wrap="none">
            <a:spAutoFit/>
          </a:bodyPr>
          <a:lstStyle/>
          <a:p>
            <a:pPr fontAlgn="base">
              <a:spcBef>
                <a:spcPct val="0"/>
              </a:spcBef>
              <a:spcAft>
                <a:spcPct val="0"/>
              </a:spcAft>
            </a:pPr>
            <a:r>
              <a:rPr lang="de-DE" sz="2000" b="1" dirty="0">
                <a:solidFill>
                  <a:srgbClr val="00B050"/>
                </a:solidFill>
              </a:rPr>
              <a:t>Conditio</a:t>
            </a:r>
          </a:p>
          <a:p>
            <a:pPr fontAlgn="base">
              <a:spcBef>
                <a:spcPct val="0"/>
              </a:spcBef>
              <a:spcAft>
                <a:spcPct val="0"/>
              </a:spcAft>
            </a:pPr>
            <a:r>
              <a:rPr lang="de-DE" sz="2000" b="1" dirty="0" err="1">
                <a:solidFill>
                  <a:srgbClr val="00B050"/>
                </a:solidFill>
              </a:rPr>
              <a:t>humana</a:t>
            </a:r>
            <a:endParaRPr lang="de-DE" sz="2000" b="1" dirty="0">
              <a:solidFill>
                <a:srgbClr val="00B050"/>
              </a:solidFill>
            </a:endParaRPr>
          </a:p>
        </p:txBody>
      </p:sp>
    </p:spTree>
    <p:extLst>
      <p:ext uri="{BB962C8B-B14F-4D97-AF65-F5344CB8AC3E}">
        <p14:creationId xmlns:p14="http://schemas.microsoft.com/office/powerpoint/2010/main" val="77429446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Foliennummernplatzhalter 3"/>
          <p:cNvSpPr>
            <a:spLocks noGrp="1"/>
          </p:cNvSpPr>
          <p:nvPr>
            <p:ph type="sldNum" sz="quarter" idx="12"/>
          </p:nvPr>
        </p:nvSpPr>
        <p:spPr>
          <a:noFill/>
        </p:spPr>
        <p:txBody>
          <a:bodyPr/>
          <a:lstStyle/>
          <a:p>
            <a:fld id="{5B812031-956D-4255-BCCD-6CDDFA916B08}" type="slidenum">
              <a:rPr lang="de-DE" smtClean="0">
                <a:solidFill>
                  <a:srgbClr val="000000"/>
                </a:solidFill>
              </a:rPr>
              <a:pPr/>
              <a:t>21</a:t>
            </a:fld>
            <a:endParaRPr lang="de-DE" smtClean="0">
              <a:solidFill>
                <a:srgbClr val="000000"/>
              </a:solidFill>
            </a:endParaRPr>
          </a:p>
        </p:txBody>
      </p:sp>
      <p:sp>
        <p:nvSpPr>
          <p:cNvPr id="30723" name="Rectangle 2"/>
          <p:cNvSpPr>
            <a:spLocks noGrp="1" noChangeArrowheads="1"/>
          </p:cNvSpPr>
          <p:nvPr>
            <p:ph type="title" idx="4294967295"/>
          </p:nvPr>
        </p:nvSpPr>
        <p:spPr/>
        <p:txBody>
          <a:bodyPr/>
          <a:lstStyle/>
          <a:p>
            <a:pPr eaLnBrk="1" hangingPunct="1"/>
            <a:r>
              <a:rPr lang="de-DE" dirty="0" smtClean="0"/>
              <a:t>Public </a:t>
            </a:r>
            <a:r>
              <a:rPr lang="de-DE" dirty="0" err="1" smtClean="0"/>
              <a:t>knowledge</a:t>
            </a:r>
            <a:r>
              <a:rPr lang="de-DE" dirty="0" smtClean="0"/>
              <a:t> / </a:t>
            </a:r>
            <a:r>
              <a:rPr lang="de-DE" dirty="0" err="1" smtClean="0"/>
              <a:t>public</a:t>
            </a:r>
            <a:r>
              <a:rPr lang="de-DE" dirty="0" smtClean="0"/>
              <a:t> </a:t>
            </a:r>
            <a:r>
              <a:rPr lang="de-DE" dirty="0" err="1" smtClean="0"/>
              <a:t>topics</a:t>
            </a:r>
            <a:endParaRPr lang="de-DE" dirty="0" smtClean="0"/>
          </a:p>
        </p:txBody>
      </p:sp>
      <p:sp>
        <p:nvSpPr>
          <p:cNvPr id="30724" name="Text Box 3"/>
          <p:cNvSpPr txBox="1">
            <a:spLocks noChangeArrowheads="1"/>
          </p:cNvSpPr>
          <p:nvPr/>
        </p:nvSpPr>
        <p:spPr bwMode="auto">
          <a:xfrm>
            <a:off x="0" y="838200"/>
            <a:ext cx="6894513" cy="457200"/>
          </a:xfrm>
          <a:prstGeom prst="rect">
            <a:avLst/>
          </a:prstGeom>
          <a:noFill/>
          <a:ln w="9525">
            <a:noFill/>
            <a:miter lim="800000"/>
            <a:headEnd/>
            <a:tailEnd/>
          </a:ln>
        </p:spPr>
        <p:txBody>
          <a:bodyPr wrap="none">
            <a:spAutoFit/>
          </a:bodyPr>
          <a:lstStyle/>
          <a:p>
            <a:pPr fontAlgn="base">
              <a:spcBef>
                <a:spcPct val="0"/>
              </a:spcBef>
              <a:spcAft>
                <a:spcPct val="0"/>
              </a:spcAft>
            </a:pPr>
            <a:r>
              <a:rPr lang="de-DE" sz="2400">
                <a:solidFill>
                  <a:srgbClr val="000000"/>
                </a:solidFill>
              </a:rPr>
              <a:t>Consequences for the </a:t>
            </a:r>
            <a:r>
              <a:rPr lang="de-DE" sz="2400" b="1" i="1">
                <a:solidFill>
                  <a:srgbClr val="000000"/>
                </a:solidFill>
              </a:rPr>
              <a:t>„human condition“</a:t>
            </a:r>
            <a:r>
              <a:rPr lang="de-DE" sz="2400">
                <a:solidFill>
                  <a:srgbClr val="000000"/>
                </a:solidFill>
              </a:rPr>
              <a:t> - because of</a:t>
            </a:r>
          </a:p>
        </p:txBody>
      </p:sp>
      <p:sp>
        <p:nvSpPr>
          <p:cNvPr id="30725" name="Text Box 4"/>
          <p:cNvSpPr txBox="1">
            <a:spLocks noChangeArrowheads="1"/>
          </p:cNvSpPr>
          <p:nvPr/>
        </p:nvSpPr>
        <p:spPr bwMode="auto">
          <a:xfrm>
            <a:off x="457200" y="6172200"/>
            <a:ext cx="1808163" cy="457200"/>
          </a:xfrm>
          <a:prstGeom prst="rect">
            <a:avLst/>
          </a:prstGeom>
          <a:noFill/>
          <a:ln w="9525">
            <a:noFill/>
            <a:miter lim="800000"/>
            <a:headEnd/>
            <a:tailEnd/>
          </a:ln>
        </p:spPr>
        <p:txBody>
          <a:bodyPr wrap="none">
            <a:spAutoFit/>
          </a:bodyPr>
          <a:lstStyle/>
          <a:p>
            <a:pPr fontAlgn="base">
              <a:spcBef>
                <a:spcPct val="0"/>
              </a:spcBef>
              <a:spcAft>
                <a:spcPct val="0"/>
              </a:spcAft>
            </a:pPr>
            <a:r>
              <a:rPr lang="de-DE" sz="2400">
                <a:solidFill>
                  <a:srgbClr val="000000"/>
                </a:solidFill>
              </a:rPr>
              <a:t>Gen-Therapy</a:t>
            </a:r>
          </a:p>
        </p:txBody>
      </p:sp>
      <p:sp>
        <p:nvSpPr>
          <p:cNvPr id="30726" name="Text Box 7"/>
          <p:cNvSpPr txBox="1">
            <a:spLocks noChangeArrowheads="1"/>
          </p:cNvSpPr>
          <p:nvPr/>
        </p:nvSpPr>
        <p:spPr bwMode="auto">
          <a:xfrm>
            <a:off x="228600" y="3962400"/>
            <a:ext cx="4564063" cy="457200"/>
          </a:xfrm>
          <a:prstGeom prst="rect">
            <a:avLst/>
          </a:prstGeom>
          <a:noFill/>
          <a:ln w="9525">
            <a:noFill/>
            <a:miter lim="800000"/>
            <a:headEnd/>
            <a:tailEnd/>
          </a:ln>
        </p:spPr>
        <p:txBody>
          <a:bodyPr wrap="none">
            <a:spAutoFit/>
          </a:bodyPr>
          <a:lstStyle/>
          <a:p>
            <a:pPr fontAlgn="base">
              <a:spcBef>
                <a:spcPct val="0"/>
              </a:spcBef>
              <a:spcAft>
                <a:spcPct val="0"/>
              </a:spcAft>
            </a:pPr>
            <a:r>
              <a:rPr lang="de-DE" sz="2400">
                <a:solidFill>
                  <a:srgbClr val="000000"/>
                </a:solidFill>
              </a:rPr>
              <a:t>Pre-Implantation Genetic Diagnosis</a:t>
            </a:r>
          </a:p>
        </p:txBody>
      </p:sp>
      <p:sp>
        <p:nvSpPr>
          <p:cNvPr id="30727" name="Text Box 8"/>
          <p:cNvSpPr txBox="1">
            <a:spLocks noChangeArrowheads="1"/>
          </p:cNvSpPr>
          <p:nvPr/>
        </p:nvSpPr>
        <p:spPr bwMode="auto">
          <a:xfrm>
            <a:off x="457200" y="4495800"/>
            <a:ext cx="2249488" cy="457200"/>
          </a:xfrm>
          <a:prstGeom prst="rect">
            <a:avLst/>
          </a:prstGeom>
          <a:noFill/>
          <a:ln w="9525">
            <a:noFill/>
            <a:miter lim="800000"/>
            <a:headEnd/>
            <a:tailEnd/>
          </a:ln>
        </p:spPr>
        <p:txBody>
          <a:bodyPr>
            <a:spAutoFit/>
          </a:bodyPr>
          <a:lstStyle/>
          <a:p>
            <a:pPr fontAlgn="base">
              <a:spcBef>
                <a:spcPct val="0"/>
              </a:spcBef>
              <a:spcAft>
                <a:spcPct val="0"/>
              </a:spcAft>
            </a:pPr>
            <a:r>
              <a:rPr lang="de-DE" sz="2400">
                <a:solidFill>
                  <a:srgbClr val="000000"/>
                </a:solidFill>
              </a:rPr>
              <a:t>Genom-Analysis</a:t>
            </a:r>
          </a:p>
        </p:txBody>
      </p:sp>
      <p:sp>
        <p:nvSpPr>
          <p:cNvPr id="30728" name="Text Box 9"/>
          <p:cNvSpPr txBox="1">
            <a:spLocks noChangeArrowheads="1"/>
          </p:cNvSpPr>
          <p:nvPr/>
        </p:nvSpPr>
        <p:spPr bwMode="auto">
          <a:xfrm>
            <a:off x="5394325" y="1641475"/>
            <a:ext cx="2292350" cy="457200"/>
          </a:xfrm>
          <a:prstGeom prst="rect">
            <a:avLst/>
          </a:prstGeom>
          <a:noFill/>
          <a:ln w="9525">
            <a:noFill/>
            <a:miter lim="800000"/>
            <a:headEnd/>
            <a:tailEnd/>
          </a:ln>
        </p:spPr>
        <p:txBody>
          <a:bodyPr wrap="none">
            <a:spAutoFit/>
          </a:bodyPr>
          <a:lstStyle/>
          <a:p>
            <a:pPr fontAlgn="base">
              <a:spcBef>
                <a:spcPct val="0"/>
              </a:spcBef>
              <a:spcAft>
                <a:spcPct val="0"/>
              </a:spcAft>
            </a:pPr>
            <a:r>
              <a:rPr lang="de-DE" sz="2400" b="1">
                <a:solidFill>
                  <a:srgbClr val="000000"/>
                </a:solidFill>
              </a:rPr>
              <a:t>New Knowledge</a:t>
            </a:r>
          </a:p>
        </p:txBody>
      </p:sp>
      <p:sp>
        <p:nvSpPr>
          <p:cNvPr id="30729" name="Text Box 10"/>
          <p:cNvSpPr txBox="1">
            <a:spLocks noChangeArrowheads="1"/>
          </p:cNvSpPr>
          <p:nvPr/>
        </p:nvSpPr>
        <p:spPr bwMode="auto">
          <a:xfrm>
            <a:off x="898525" y="1565275"/>
            <a:ext cx="2019300" cy="457200"/>
          </a:xfrm>
          <a:prstGeom prst="rect">
            <a:avLst/>
          </a:prstGeom>
          <a:noFill/>
          <a:ln w="9525">
            <a:noFill/>
            <a:miter lim="800000"/>
            <a:headEnd/>
            <a:tailEnd/>
          </a:ln>
        </p:spPr>
        <p:txBody>
          <a:bodyPr wrap="none">
            <a:spAutoFit/>
          </a:bodyPr>
          <a:lstStyle/>
          <a:p>
            <a:pPr fontAlgn="base">
              <a:spcBef>
                <a:spcPct val="0"/>
              </a:spcBef>
              <a:spcAft>
                <a:spcPct val="0"/>
              </a:spcAft>
            </a:pPr>
            <a:r>
              <a:rPr lang="de-DE" sz="2400" b="1">
                <a:solidFill>
                  <a:srgbClr val="000000"/>
                </a:solidFill>
              </a:rPr>
              <a:t>New Practices</a:t>
            </a:r>
          </a:p>
        </p:txBody>
      </p:sp>
      <p:sp>
        <p:nvSpPr>
          <p:cNvPr id="30730" name="Line 11"/>
          <p:cNvSpPr>
            <a:spLocks noChangeShapeType="1"/>
          </p:cNvSpPr>
          <p:nvPr/>
        </p:nvSpPr>
        <p:spPr bwMode="auto">
          <a:xfrm>
            <a:off x="1763713" y="2420938"/>
            <a:ext cx="3175" cy="790575"/>
          </a:xfrm>
          <a:prstGeom prst="line">
            <a:avLst/>
          </a:prstGeom>
          <a:noFill/>
          <a:ln w="38100">
            <a:solidFill>
              <a:schemeClr val="tx1"/>
            </a:solidFill>
            <a:round/>
            <a:headEnd/>
            <a:tailEnd type="triangle" w="med" len="med"/>
          </a:ln>
        </p:spPr>
        <p:txBody>
          <a:bodyPr/>
          <a:lstStyle/>
          <a:p>
            <a:pPr fontAlgn="base">
              <a:spcBef>
                <a:spcPct val="0"/>
              </a:spcBef>
              <a:spcAft>
                <a:spcPct val="0"/>
              </a:spcAft>
            </a:pPr>
            <a:endParaRPr lang="de-DE" sz="2400">
              <a:solidFill>
                <a:srgbClr val="000000"/>
              </a:solidFill>
            </a:endParaRPr>
          </a:p>
        </p:txBody>
      </p:sp>
      <p:sp>
        <p:nvSpPr>
          <p:cNvPr id="30731" name="Line 12"/>
          <p:cNvSpPr>
            <a:spLocks noChangeShapeType="1"/>
          </p:cNvSpPr>
          <p:nvPr/>
        </p:nvSpPr>
        <p:spPr bwMode="auto">
          <a:xfrm>
            <a:off x="6477000" y="2209800"/>
            <a:ext cx="0" cy="1371600"/>
          </a:xfrm>
          <a:prstGeom prst="line">
            <a:avLst/>
          </a:prstGeom>
          <a:noFill/>
          <a:ln w="38100">
            <a:solidFill>
              <a:schemeClr val="tx1"/>
            </a:solidFill>
            <a:round/>
            <a:headEnd/>
            <a:tailEnd type="triangle" w="med" len="med"/>
          </a:ln>
        </p:spPr>
        <p:txBody>
          <a:bodyPr/>
          <a:lstStyle/>
          <a:p>
            <a:pPr fontAlgn="base">
              <a:spcBef>
                <a:spcPct val="0"/>
              </a:spcBef>
              <a:spcAft>
                <a:spcPct val="0"/>
              </a:spcAft>
            </a:pPr>
            <a:endParaRPr lang="de-DE" sz="2400">
              <a:solidFill>
                <a:srgbClr val="000000"/>
              </a:solidFill>
            </a:endParaRPr>
          </a:p>
        </p:txBody>
      </p:sp>
      <p:sp>
        <p:nvSpPr>
          <p:cNvPr id="30732" name="Text Box 13"/>
          <p:cNvSpPr txBox="1">
            <a:spLocks noChangeArrowheads="1"/>
          </p:cNvSpPr>
          <p:nvPr/>
        </p:nvSpPr>
        <p:spPr bwMode="auto">
          <a:xfrm>
            <a:off x="3276600" y="1371600"/>
            <a:ext cx="1385888" cy="457200"/>
          </a:xfrm>
          <a:prstGeom prst="rect">
            <a:avLst/>
          </a:prstGeom>
          <a:noFill/>
          <a:ln w="9525">
            <a:noFill/>
            <a:miter lim="800000"/>
            <a:headEnd/>
            <a:tailEnd/>
          </a:ln>
        </p:spPr>
        <p:txBody>
          <a:bodyPr wrap="none">
            <a:spAutoFit/>
          </a:bodyPr>
          <a:lstStyle/>
          <a:p>
            <a:pPr fontAlgn="base">
              <a:spcBef>
                <a:spcPct val="0"/>
              </a:spcBef>
              <a:spcAft>
                <a:spcPct val="0"/>
              </a:spcAft>
            </a:pPr>
            <a:r>
              <a:rPr lang="de-DE" sz="2400" b="1">
                <a:solidFill>
                  <a:srgbClr val="000000"/>
                </a:solidFill>
              </a:rPr>
              <a:t>Research</a:t>
            </a:r>
          </a:p>
        </p:txBody>
      </p:sp>
      <p:sp>
        <p:nvSpPr>
          <p:cNvPr id="30733" name="Text Box 14"/>
          <p:cNvSpPr txBox="1">
            <a:spLocks noChangeArrowheads="1"/>
          </p:cNvSpPr>
          <p:nvPr/>
        </p:nvSpPr>
        <p:spPr bwMode="auto">
          <a:xfrm>
            <a:off x="3276600" y="2971800"/>
            <a:ext cx="184150" cy="457200"/>
          </a:xfrm>
          <a:prstGeom prst="rect">
            <a:avLst/>
          </a:prstGeom>
          <a:noFill/>
          <a:ln w="9525">
            <a:noFill/>
            <a:miter lim="800000"/>
            <a:headEnd/>
            <a:tailEnd/>
          </a:ln>
        </p:spPr>
        <p:txBody>
          <a:bodyPr wrap="none">
            <a:spAutoFit/>
          </a:bodyPr>
          <a:lstStyle/>
          <a:p>
            <a:pPr fontAlgn="base">
              <a:spcBef>
                <a:spcPct val="0"/>
              </a:spcBef>
              <a:spcAft>
                <a:spcPct val="0"/>
              </a:spcAft>
            </a:pPr>
            <a:endParaRPr lang="en-GB" sz="2400">
              <a:solidFill>
                <a:srgbClr val="000000"/>
              </a:solidFill>
            </a:endParaRPr>
          </a:p>
        </p:txBody>
      </p:sp>
      <p:sp>
        <p:nvSpPr>
          <p:cNvPr id="30734" name="Text Box 15"/>
          <p:cNvSpPr txBox="1">
            <a:spLocks noChangeArrowheads="1"/>
          </p:cNvSpPr>
          <p:nvPr/>
        </p:nvSpPr>
        <p:spPr bwMode="auto">
          <a:xfrm>
            <a:off x="457200" y="3505200"/>
            <a:ext cx="3176588" cy="457200"/>
          </a:xfrm>
          <a:prstGeom prst="rect">
            <a:avLst/>
          </a:prstGeom>
          <a:noFill/>
          <a:ln w="9525">
            <a:noFill/>
            <a:miter lim="800000"/>
            <a:headEnd/>
            <a:tailEnd/>
          </a:ln>
        </p:spPr>
        <p:txBody>
          <a:bodyPr wrap="none">
            <a:spAutoFit/>
          </a:bodyPr>
          <a:lstStyle/>
          <a:p>
            <a:pPr fontAlgn="base">
              <a:spcBef>
                <a:spcPct val="0"/>
              </a:spcBef>
              <a:spcAft>
                <a:spcPct val="0"/>
              </a:spcAft>
            </a:pPr>
            <a:r>
              <a:rPr lang="de-DE" sz="2400">
                <a:solidFill>
                  <a:srgbClr val="000000"/>
                </a:solidFill>
              </a:rPr>
              <a:t>information - techniques</a:t>
            </a:r>
          </a:p>
        </p:txBody>
      </p:sp>
      <p:sp>
        <p:nvSpPr>
          <p:cNvPr id="30735" name="Line 22"/>
          <p:cNvSpPr>
            <a:spLocks noChangeShapeType="1"/>
          </p:cNvSpPr>
          <p:nvPr/>
        </p:nvSpPr>
        <p:spPr bwMode="auto">
          <a:xfrm flipH="1">
            <a:off x="1447800" y="5181600"/>
            <a:ext cx="0" cy="914400"/>
          </a:xfrm>
          <a:prstGeom prst="line">
            <a:avLst/>
          </a:prstGeom>
          <a:noFill/>
          <a:ln w="38100">
            <a:solidFill>
              <a:schemeClr val="tx1"/>
            </a:solidFill>
            <a:round/>
            <a:headEnd/>
            <a:tailEnd type="triangle" w="med" len="med"/>
          </a:ln>
        </p:spPr>
        <p:txBody>
          <a:bodyPr/>
          <a:lstStyle/>
          <a:p>
            <a:pPr fontAlgn="base">
              <a:spcBef>
                <a:spcPct val="0"/>
              </a:spcBef>
              <a:spcAft>
                <a:spcPct val="0"/>
              </a:spcAft>
            </a:pPr>
            <a:endParaRPr lang="de-DE" sz="2400">
              <a:solidFill>
                <a:srgbClr val="000000"/>
              </a:solidFill>
            </a:endParaRPr>
          </a:p>
        </p:txBody>
      </p:sp>
      <p:sp>
        <p:nvSpPr>
          <p:cNvPr id="30736" name="Line 27"/>
          <p:cNvSpPr>
            <a:spLocks noChangeShapeType="1"/>
          </p:cNvSpPr>
          <p:nvPr/>
        </p:nvSpPr>
        <p:spPr bwMode="auto">
          <a:xfrm flipH="1">
            <a:off x="2971800" y="1676400"/>
            <a:ext cx="228600" cy="76200"/>
          </a:xfrm>
          <a:prstGeom prst="line">
            <a:avLst/>
          </a:prstGeom>
          <a:noFill/>
          <a:ln w="9525">
            <a:solidFill>
              <a:schemeClr val="tx1"/>
            </a:solidFill>
            <a:round/>
            <a:headEnd/>
            <a:tailEnd type="triangle" w="med" len="med"/>
          </a:ln>
        </p:spPr>
        <p:txBody>
          <a:bodyPr/>
          <a:lstStyle/>
          <a:p>
            <a:pPr fontAlgn="base">
              <a:spcBef>
                <a:spcPct val="0"/>
              </a:spcBef>
              <a:spcAft>
                <a:spcPct val="0"/>
              </a:spcAft>
            </a:pPr>
            <a:endParaRPr lang="de-DE" sz="2400">
              <a:solidFill>
                <a:srgbClr val="000000"/>
              </a:solidFill>
            </a:endParaRPr>
          </a:p>
        </p:txBody>
      </p:sp>
      <p:sp>
        <p:nvSpPr>
          <p:cNvPr id="30737" name="Line 28"/>
          <p:cNvSpPr>
            <a:spLocks noChangeShapeType="1"/>
          </p:cNvSpPr>
          <p:nvPr/>
        </p:nvSpPr>
        <p:spPr bwMode="auto">
          <a:xfrm>
            <a:off x="4648200" y="1600200"/>
            <a:ext cx="609600" cy="304800"/>
          </a:xfrm>
          <a:prstGeom prst="line">
            <a:avLst/>
          </a:prstGeom>
          <a:noFill/>
          <a:ln w="9525">
            <a:solidFill>
              <a:schemeClr val="tx1"/>
            </a:solidFill>
            <a:round/>
            <a:headEnd/>
            <a:tailEnd type="triangle" w="med" len="med"/>
          </a:ln>
        </p:spPr>
        <p:txBody>
          <a:bodyPr/>
          <a:lstStyle/>
          <a:p>
            <a:pPr fontAlgn="base">
              <a:spcBef>
                <a:spcPct val="0"/>
              </a:spcBef>
              <a:spcAft>
                <a:spcPct val="0"/>
              </a:spcAft>
            </a:pPr>
            <a:endParaRPr lang="de-DE" sz="2400">
              <a:solidFill>
                <a:srgbClr val="000000"/>
              </a:solidFill>
            </a:endParaRPr>
          </a:p>
        </p:txBody>
      </p:sp>
      <p:sp>
        <p:nvSpPr>
          <p:cNvPr id="30738" name="Text Box 30"/>
          <p:cNvSpPr txBox="1">
            <a:spLocks noChangeArrowheads="1"/>
          </p:cNvSpPr>
          <p:nvPr/>
        </p:nvSpPr>
        <p:spPr bwMode="auto">
          <a:xfrm>
            <a:off x="1752600" y="5257800"/>
            <a:ext cx="387350" cy="579438"/>
          </a:xfrm>
          <a:prstGeom prst="rect">
            <a:avLst/>
          </a:prstGeom>
          <a:noFill/>
          <a:ln w="9525">
            <a:noFill/>
            <a:miter lim="800000"/>
            <a:headEnd/>
            <a:tailEnd/>
          </a:ln>
        </p:spPr>
        <p:txBody>
          <a:bodyPr wrap="none">
            <a:spAutoFit/>
          </a:bodyPr>
          <a:lstStyle/>
          <a:p>
            <a:pPr fontAlgn="base">
              <a:spcBef>
                <a:spcPct val="0"/>
              </a:spcBef>
              <a:spcAft>
                <a:spcPct val="0"/>
              </a:spcAft>
            </a:pPr>
            <a:r>
              <a:rPr lang="de-DE" sz="3200" b="1">
                <a:solidFill>
                  <a:srgbClr val="000000"/>
                </a:solidFill>
              </a:rPr>
              <a:t>?</a:t>
            </a:r>
            <a:endParaRPr lang="en-GB" sz="3200" b="1">
              <a:solidFill>
                <a:srgbClr val="000000"/>
              </a:solidFill>
            </a:endParaRPr>
          </a:p>
        </p:txBody>
      </p:sp>
      <p:sp>
        <p:nvSpPr>
          <p:cNvPr id="30739" name="Line 31"/>
          <p:cNvSpPr>
            <a:spLocks noChangeShapeType="1"/>
          </p:cNvSpPr>
          <p:nvPr/>
        </p:nvSpPr>
        <p:spPr bwMode="auto">
          <a:xfrm>
            <a:off x="3429000" y="4648200"/>
            <a:ext cx="1143000" cy="609600"/>
          </a:xfrm>
          <a:prstGeom prst="line">
            <a:avLst/>
          </a:prstGeom>
          <a:noFill/>
          <a:ln w="38100">
            <a:solidFill>
              <a:schemeClr val="tx1"/>
            </a:solidFill>
            <a:round/>
            <a:headEnd/>
            <a:tailEnd type="triangle" w="med" len="med"/>
          </a:ln>
        </p:spPr>
        <p:txBody>
          <a:bodyPr/>
          <a:lstStyle/>
          <a:p>
            <a:pPr fontAlgn="base">
              <a:spcBef>
                <a:spcPct val="0"/>
              </a:spcBef>
              <a:spcAft>
                <a:spcPct val="0"/>
              </a:spcAft>
            </a:pPr>
            <a:endParaRPr lang="de-DE" sz="2400">
              <a:solidFill>
                <a:srgbClr val="000000"/>
              </a:solidFill>
            </a:endParaRPr>
          </a:p>
        </p:txBody>
      </p:sp>
      <p:sp>
        <p:nvSpPr>
          <p:cNvPr id="30740" name="Line 32"/>
          <p:cNvSpPr>
            <a:spLocks noChangeShapeType="1"/>
          </p:cNvSpPr>
          <p:nvPr/>
        </p:nvSpPr>
        <p:spPr bwMode="auto">
          <a:xfrm flipV="1">
            <a:off x="2362200" y="5791200"/>
            <a:ext cx="2057400" cy="609600"/>
          </a:xfrm>
          <a:prstGeom prst="line">
            <a:avLst/>
          </a:prstGeom>
          <a:noFill/>
          <a:ln w="38100">
            <a:solidFill>
              <a:schemeClr val="tx1"/>
            </a:solidFill>
            <a:round/>
            <a:headEnd/>
            <a:tailEnd type="triangle" w="med" len="med"/>
          </a:ln>
        </p:spPr>
        <p:txBody>
          <a:bodyPr/>
          <a:lstStyle/>
          <a:p>
            <a:pPr fontAlgn="base">
              <a:spcBef>
                <a:spcPct val="0"/>
              </a:spcBef>
              <a:spcAft>
                <a:spcPct val="0"/>
              </a:spcAft>
            </a:pPr>
            <a:endParaRPr lang="de-DE" sz="2400">
              <a:solidFill>
                <a:srgbClr val="000000"/>
              </a:solidFill>
            </a:endParaRPr>
          </a:p>
        </p:txBody>
      </p:sp>
      <p:sp>
        <p:nvSpPr>
          <p:cNvPr id="30741" name="Line 33"/>
          <p:cNvSpPr>
            <a:spLocks noChangeShapeType="1"/>
          </p:cNvSpPr>
          <p:nvPr/>
        </p:nvSpPr>
        <p:spPr bwMode="auto">
          <a:xfrm>
            <a:off x="5791200" y="3352800"/>
            <a:ext cx="685800" cy="1828800"/>
          </a:xfrm>
          <a:prstGeom prst="line">
            <a:avLst/>
          </a:prstGeom>
          <a:noFill/>
          <a:ln w="28575">
            <a:solidFill>
              <a:schemeClr val="tx1"/>
            </a:solidFill>
            <a:round/>
            <a:headEnd/>
            <a:tailEnd type="triangle" w="med" len="med"/>
          </a:ln>
        </p:spPr>
        <p:txBody>
          <a:bodyPr/>
          <a:lstStyle/>
          <a:p>
            <a:pPr fontAlgn="base">
              <a:spcBef>
                <a:spcPct val="0"/>
              </a:spcBef>
              <a:spcAft>
                <a:spcPct val="0"/>
              </a:spcAft>
            </a:pPr>
            <a:endParaRPr lang="de-DE" sz="2400">
              <a:solidFill>
                <a:srgbClr val="000000"/>
              </a:solidFill>
            </a:endParaRPr>
          </a:p>
        </p:txBody>
      </p:sp>
      <p:sp>
        <p:nvSpPr>
          <p:cNvPr id="30742" name="Text Box 34"/>
          <p:cNvSpPr txBox="1">
            <a:spLocks noChangeArrowheads="1"/>
          </p:cNvSpPr>
          <p:nvPr/>
        </p:nvSpPr>
        <p:spPr bwMode="auto">
          <a:xfrm>
            <a:off x="4708525" y="5527675"/>
            <a:ext cx="2463800" cy="457200"/>
          </a:xfrm>
          <a:prstGeom prst="rect">
            <a:avLst/>
          </a:prstGeom>
          <a:noFill/>
          <a:ln w="9525">
            <a:noFill/>
            <a:miter lim="800000"/>
            <a:headEnd/>
            <a:tailEnd/>
          </a:ln>
        </p:spPr>
        <p:txBody>
          <a:bodyPr wrap="none">
            <a:spAutoFit/>
          </a:bodyPr>
          <a:lstStyle/>
          <a:p>
            <a:pPr fontAlgn="base">
              <a:spcBef>
                <a:spcPct val="0"/>
              </a:spcBef>
              <a:spcAft>
                <a:spcPct val="0"/>
              </a:spcAft>
            </a:pPr>
            <a:r>
              <a:rPr lang="de-DE" sz="2400" b="1">
                <a:solidFill>
                  <a:srgbClr val="3333CC"/>
                </a:solidFill>
              </a:rPr>
              <a:t>Conditio humana</a:t>
            </a:r>
            <a:endParaRPr lang="en-GB" sz="2400" b="1">
              <a:solidFill>
                <a:srgbClr val="3333CC"/>
              </a:solidFill>
            </a:endParaRPr>
          </a:p>
        </p:txBody>
      </p:sp>
      <p:sp>
        <p:nvSpPr>
          <p:cNvPr id="30743" name="Line 35"/>
          <p:cNvSpPr>
            <a:spLocks noChangeShapeType="1"/>
          </p:cNvSpPr>
          <p:nvPr/>
        </p:nvSpPr>
        <p:spPr bwMode="auto">
          <a:xfrm>
            <a:off x="3962400" y="2667000"/>
            <a:ext cx="1143000" cy="1905000"/>
          </a:xfrm>
          <a:prstGeom prst="line">
            <a:avLst/>
          </a:prstGeom>
          <a:noFill/>
          <a:ln w="38100">
            <a:solidFill>
              <a:schemeClr val="tx1"/>
            </a:solidFill>
            <a:round/>
            <a:headEnd/>
            <a:tailEnd type="triangle" w="med" len="med"/>
          </a:ln>
        </p:spPr>
        <p:txBody>
          <a:bodyPr/>
          <a:lstStyle/>
          <a:p>
            <a:pPr fontAlgn="base">
              <a:spcBef>
                <a:spcPct val="0"/>
              </a:spcBef>
              <a:spcAft>
                <a:spcPct val="0"/>
              </a:spcAft>
            </a:pPr>
            <a:endParaRPr lang="de-DE" sz="2400">
              <a:solidFill>
                <a:srgbClr val="000000"/>
              </a:solidFill>
            </a:endParaRPr>
          </a:p>
        </p:txBody>
      </p:sp>
      <p:sp>
        <p:nvSpPr>
          <p:cNvPr id="30744" name="Rectangle 36"/>
          <p:cNvSpPr>
            <a:spLocks noChangeArrowheads="1"/>
          </p:cNvSpPr>
          <p:nvPr/>
        </p:nvSpPr>
        <p:spPr bwMode="auto">
          <a:xfrm>
            <a:off x="4572000" y="5410200"/>
            <a:ext cx="2743200" cy="762000"/>
          </a:xfrm>
          <a:prstGeom prst="rect">
            <a:avLst/>
          </a:prstGeom>
          <a:noFill/>
          <a:ln w="28575">
            <a:solidFill>
              <a:schemeClr val="accent2"/>
            </a:solidFill>
            <a:miter lim="800000"/>
            <a:headEnd/>
            <a:tailEnd/>
          </a:ln>
        </p:spPr>
        <p:txBody>
          <a:bodyPr wrap="none" anchor="ctr"/>
          <a:lstStyle/>
          <a:p>
            <a:pPr fontAlgn="base">
              <a:spcBef>
                <a:spcPct val="0"/>
              </a:spcBef>
              <a:spcAft>
                <a:spcPct val="0"/>
              </a:spcAft>
            </a:pPr>
            <a:endParaRPr lang="de-DE" sz="2400">
              <a:solidFill>
                <a:srgbClr val="000000"/>
              </a:solidFill>
            </a:endParaRPr>
          </a:p>
        </p:txBody>
      </p:sp>
      <p:sp>
        <p:nvSpPr>
          <p:cNvPr id="30745" name="Line 37"/>
          <p:cNvSpPr>
            <a:spLocks noChangeShapeType="1"/>
          </p:cNvSpPr>
          <p:nvPr/>
        </p:nvSpPr>
        <p:spPr bwMode="auto">
          <a:xfrm flipH="1" flipV="1">
            <a:off x="2514600" y="5105400"/>
            <a:ext cx="1676400" cy="457200"/>
          </a:xfrm>
          <a:prstGeom prst="line">
            <a:avLst/>
          </a:prstGeom>
          <a:noFill/>
          <a:ln w="57150">
            <a:solidFill>
              <a:schemeClr val="accent2"/>
            </a:solidFill>
            <a:round/>
            <a:headEnd/>
            <a:tailEnd type="triangle" w="med" len="med"/>
          </a:ln>
        </p:spPr>
        <p:txBody>
          <a:bodyPr/>
          <a:lstStyle/>
          <a:p>
            <a:pPr fontAlgn="base">
              <a:spcBef>
                <a:spcPct val="0"/>
              </a:spcBef>
              <a:spcAft>
                <a:spcPct val="0"/>
              </a:spcAft>
            </a:pPr>
            <a:endParaRPr lang="de-DE" sz="2400">
              <a:solidFill>
                <a:srgbClr val="000000"/>
              </a:solidFill>
            </a:endParaRPr>
          </a:p>
        </p:txBody>
      </p:sp>
      <p:sp>
        <p:nvSpPr>
          <p:cNvPr id="30746" name="Line 38"/>
          <p:cNvSpPr>
            <a:spLocks noChangeShapeType="1"/>
          </p:cNvSpPr>
          <p:nvPr/>
        </p:nvSpPr>
        <p:spPr bwMode="auto">
          <a:xfrm flipH="1" flipV="1">
            <a:off x="5105400" y="3048000"/>
            <a:ext cx="457200" cy="2057400"/>
          </a:xfrm>
          <a:prstGeom prst="line">
            <a:avLst/>
          </a:prstGeom>
          <a:noFill/>
          <a:ln w="57150">
            <a:solidFill>
              <a:schemeClr val="accent2"/>
            </a:solidFill>
            <a:round/>
            <a:headEnd/>
            <a:tailEnd type="triangle" w="med" len="med"/>
          </a:ln>
        </p:spPr>
        <p:txBody>
          <a:bodyPr/>
          <a:lstStyle/>
          <a:p>
            <a:pPr fontAlgn="base">
              <a:spcBef>
                <a:spcPct val="0"/>
              </a:spcBef>
              <a:spcAft>
                <a:spcPct val="0"/>
              </a:spcAft>
            </a:pPr>
            <a:endParaRPr lang="de-DE" sz="2400">
              <a:solidFill>
                <a:srgbClr val="000000"/>
              </a:solidFill>
            </a:endParaRPr>
          </a:p>
        </p:txBody>
      </p:sp>
      <p:sp>
        <p:nvSpPr>
          <p:cNvPr id="30747" name="Text Box 15"/>
          <p:cNvSpPr txBox="1">
            <a:spLocks noChangeArrowheads="1"/>
          </p:cNvSpPr>
          <p:nvPr/>
        </p:nvSpPr>
        <p:spPr bwMode="auto">
          <a:xfrm>
            <a:off x="395288" y="3068638"/>
            <a:ext cx="3978275" cy="461962"/>
          </a:xfrm>
          <a:prstGeom prst="rect">
            <a:avLst/>
          </a:prstGeom>
          <a:noFill/>
          <a:ln w="9525">
            <a:noFill/>
            <a:miter lim="800000"/>
            <a:headEnd/>
            <a:tailEnd/>
          </a:ln>
        </p:spPr>
        <p:txBody>
          <a:bodyPr wrap="none">
            <a:spAutoFit/>
          </a:bodyPr>
          <a:lstStyle/>
          <a:p>
            <a:pPr fontAlgn="base">
              <a:spcBef>
                <a:spcPct val="0"/>
              </a:spcBef>
              <a:spcAft>
                <a:spcPct val="0"/>
              </a:spcAft>
            </a:pPr>
            <a:r>
              <a:rPr lang="de-DE" sz="2400">
                <a:solidFill>
                  <a:srgbClr val="000000"/>
                </a:solidFill>
              </a:rPr>
              <a:t>Techniques of visualisation etc</a:t>
            </a:r>
          </a:p>
        </p:txBody>
      </p:sp>
      <p:sp>
        <p:nvSpPr>
          <p:cNvPr id="30748" name="Text Box 10"/>
          <p:cNvSpPr txBox="1">
            <a:spLocks noChangeArrowheads="1"/>
          </p:cNvSpPr>
          <p:nvPr/>
        </p:nvSpPr>
        <p:spPr bwMode="auto">
          <a:xfrm>
            <a:off x="250825" y="1989138"/>
            <a:ext cx="2316163" cy="461962"/>
          </a:xfrm>
          <a:prstGeom prst="rect">
            <a:avLst/>
          </a:prstGeom>
          <a:noFill/>
          <a:ln w="9525">
            <a:noFill/>
            <a:miter lim="800000"/>
            <a:headEnd/>
            <a:tailEnd/>
          </a:ln>
        </p:spPr>
        <p:txBody>
          <a:bodyPr wrap="none">
            <a:spAutoFit/>
          </a:bodyPr>
          <a:lstStyle/>
          <a:p>
            <a:pPr fontAlgn="base">
              <a:spcBef>
                <a:spcPct val="0"/>
              </a:spcBef>
              <a:spcAft>
                <a:spcPct val="0"/>
              </a:spcAft>
            </a:pPr>
            <a:r>
              <a:rPr lang="de-DE" sz="2400" b="1">
                <a:solidFill>
                  <a:srgbClr val="000000"/>
                </a:solidFill>
              </a:rPr>
              <a:t>New Techniques</a:t>
            </a:r>
          </a:p>
        </p:txBody>
      </p:sp>
      <p:sp>
        <p:nvSpPr>
          <p:cNvPr id="30749" name="Line 11"/>
          <p:cNvSpPr>
            <a:spLocks noChangeShapeType="1"/>
          </p:cNvSpPr>
          <p:nvPr/>
        </p:nvSpPr>
        <p:spPr bwMode="auto">
          <a:xfrm>
            <a:off x="2627313" y="2060575"/>
            <a:ext cx="0" cy="1081088"/>
          </a:xfrm>
          <a:prstGeom prst="line">
            <a:avLst/>
          </a:prstGeom>
          <a:noFill/>
          <a:ln w="38100">
            <a:solidFill>
              <a:schemeClr val="tx1"/>
            </a:solidFill>
            <a:round/>
            <a:headEnd/>
            <a:tailEnd type="triangle" w="med" len="med"/>
          </a:ln>
        </p:spPr>
        <p:txBody>
          <a:bodyPr/>
          <a:lstStyle/>
          <a:p>
            <a:pPr fontAlgn="base">
              <a:spcBef>
                <a:spcPct val="0"/>
              </a:spcBef>
              <a:spcAft>
                <a:spcPct val="0"/>
              </a:spcAft>
            </a:pPr>
            <a:endParaRPr lang="de-DE" sz="2400">
              <a:solidFill>
                <a:srgbClr val="000000"/>
              </a:solidFill>
            </a:endParaRPr>
          </a:p>
        </p:txBody>
      </p:sp>
    </p:spTree>
    <p:extLst>
      <p:ext uri="{BB962C8B-B14F-4D97-AF65-F5344CB8AC3E}">
        <p14:creationId xmlns:p14="http://schemas.microsoft.com/office/powerpoint/2010/main" val="415362013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Foliennummernplatzhalter 3"/>
          <p:cNvSpPr>
            <a:spLocks noGrp="1"/>
          </p:cNvSpPr>
          <p:nvPr>
            <p:ph type="sldNum" sz="quarter" idx="12"/>
          </p:nvPr>
        </p:nvSpPr>
        <p:spPr>
          <a:noFill/>
        </p:spPr>
        <p:txBody>
          <a:bodyPr/>
          <a:lstStyle/>
          <a:p>
            <a:fld id="{C9AFB492-6B67-4B7F-BF55-A6FA8E735A83}" type="slidenum">
              <a:rPr lang="de-DE" smtClean="0">
                <a:solidFill>
                  <a:srgbClr val="000000"/>
                </a:solidFill>
              </a:rPr>
              <a:pPr/>
              <a:t>22</a:t>
            </a:fld>
            <a:endParaRPr lang="de-DE" smtClean="0">
              <a:solidFill>
                <a:srgbClr val="000000"/>
              </a:solidFill>
            </a:endParaRPr>
          </a:p>
        </p:txBody>
      </p:sp>
      <p:sp>
        <p:nvSpPr>
          <p:cNvPr id="100355" name="Rectangle 2"/>
          <p:cNvSpPr>
            <a:spLocks noGrp="1" noChangeArrowheads="1"/>
          </p:cNvSpPr>
          <p:nvPr>
            <p:ph type="title" idx="4294967295"/>
          </p:nvPr>
        </p:nvSpPr>
        <p:spPr/>
        <p:txBody>
          <a:bodyPr/>
          <a:lstStyle/>
          <a:p>
            <a:r>
              <a:rPr lang="de-DE" dirty="0" smtClean="0"/>
              <a:t>General Topics</a:t>
            </a:r>
          </a:p>
        </p:txBody>
      </p:sp>
      <p:sp>
        <p:nvSpPr>
          <p:cNvPr id="100356" name="Text Box 3"/>
          <p:cNvSpPr txBox="1">
            <a:spLocks noChangeArrowheads="1"/>
          </p:cNvSpPr>
          <p:nvPr/>
        </p:nvSpPr>
        <p:spPr bwMode="auto">
          <a:xfrm>
            <a:off x="152400" y="1600200"/>
            <a:ext cx="2989263" cy="457200"/>
          </a:xfrm>
          <a:prstGeom prst="rect">
            <a:avLst/>
          </a:prstGeom>
          <a:noFill/>
          <a:ln w="9525">
            <a:noFill/>
            <a:miter lim="800000"/>
            <a:headEnd/>
            <a:tailEnd/>
          </a:ln>
        </p:spPr>
        <p:txBody>
          <a:bodyPr wrap="none">
            <a:spAutoFit/>
          </a:bodyPr>
          <a:lstStyle/>
          <a:p>
            <a:pPr fontAlgn="base">
              <a:spcBef>
                <a:spcPct val="0"/>
              </a:spcBef>
              <a:spcAft>
                <a:spcPct val="0"/>
              </a:spcAft>
            </a:pPr>
            <a:r>
              <a:rPr lang="de-DE" sz="2400" b="1">
                <a:solidFill>
                  <a:srgbClr val="000000"/>
                </a:solidFill>
              </a:rPr>
              <a:t>What do we „know“?</a:t>
            </a:r>
          </a:p>
        </p:txBody>
      </p:sp>
      <p:sp>
        <p:nvSpPr>
          <p:cNvPr id="100357" name="Text Box 4"/>
          <p:cNvSpPr txBox="1">
            <a:spLocks noChangeArrowheads="1"/>
          </p:cNvSpPr>
          <p:nvPr/>
        </p:nvSpPr>
        <p:spPr bwMode="auto">
          <a:xfrm>
            <a:off x="0" y="2514600"/>
            <a:ext cx="3886200" cy="457200"/>
          </a:xfrm>
          <a:prstGeom prst="rect">
            <a:avLst/>
          </a:prstGeom>
          <a:noFill/>
          <a:ln w="9525">
            <a:noFill/>
            <a:miter lim="800000"/>
            <a:headEnd/>
            <a:tailEnd/>
          </a:ln>
        </p:spPr>
        <p:txBody>
          <a:bodyPr>
            <a:spAutoFit/>
          </a:bodyPr>
          <a:lstStyle/>
          <a:p>
            <a:pPr fontAlgn="base">
              <a:spcBef>
                <a:spcPct val="0"/>
              </a:spcBef>
              <a:spcAft>
                <a:spcPct val="0"/>
              </a:spcAft>
            </a:pPr>
            <a:r>
              <a:rPr lang="de-DE" sz="2400" b="1">
                <a:solidFill>
                  <a:srgbClr val="FF3300"/>
                </a:solidFill>
              </a:rPr>
              <a:t>What do we „understand“?</a:t>
            </a:r>
          </a:p>
        </p:txBody>
      </p:sp>
      <p:sp>
        <p:nvSpPr>
          <p:cNvPr id="100358" name="Text Box 5"/>
          <p:cNvSpPr txBox="1">
            <a:spLocks noChangeArrowheads="1"/>
          </p:cNvSpPr>
          <p:nvPr/>
        </p:nvSpPr>
        <p:spPr bwMode="auto">
          <a:xfrm>
            <a:off x="4267200" y="1371600"/>
            <a:ext cx="2343150" cy="822325"/>
          </a:xfrm>
          <a:prstGeom prst="rect">
            <a:avLst/>
          </a:prstGeom>
          <a:noFill/>
          <a:ln w="9525">
            <a:noFill/>
            <a:miter lim="800000"/>
            <a:headEnd/>
            <a:tailEnd/>
          </a:ln>
        </p:spPr>
        <p:txBody>
          <a:bodyPr wrap="none">
            <a:spAutoFit/>
          </a:bodyPr>
          <a:lstStyle/>
          <a:p>
            <a:pPr fontAlgn="base">
              <a:spcBef>
                <a:spcPct val="0"/>
              </a:spcBef>
              <a:spcAft>
                <a:spcPct val="0"/>
              </a:spcAft>
            </a:pPr>
            <a:r>
              <a:rPr lang="de-DE" sz="2400" b="1">
                <a:solidFill>
                  <a:srgbClr val="000000"/>
                </a:solidFill>
              </a:rPr>
              <a:t>What are </a:t>
            </a:r>
          </a:p>
          <a:p>
            <a:pPr fontAlgn="base">
              <a:spcBef>
                <a:spcPct val="0"/>
              </a:spcBef>
              <a:spcAft>
                <a:spcPct val="0"/>
              </a:spcAft>
            </a:pPr>
            <a:r>
              <a:rPr lang="de-DE" sz="2400" b="1">
                <a:solidFill>
                  <a:srgbClr val="000000"/>
                </a:solidFill>
              </a:rPr>
              <a:t>we „able to do“?</a:t>
            </a:r>
          </a:p>
        </p:txBody>
      </p:sp>
      <p:sp>
        <p:nvSpPr>
          <p:cNvPr id="100359" name="Text Box 6"/>
          <p:cNvSpPr txBox="1">
            <a:spLocks noChangeArrowheads="1"/>
          </p:cNvSpPr>
          <p:nvPr/>
        </p:nvSpPr>
        <p:spPr bwMode="auto">
          <a:xfrm>
            <a:off x="1981200" y="5435600"/>
            <a:ext cx="5702300" cy="519113"/>
          </a:xfrm>
          <a:prstGeom prst="rect">
            <a:avLst/>
          </a:prstGeom>
          <a:noFill/>
          <a:ln w="9525">
            <a:noFill/>
            <a:miter lim="800000"/>
            <a:headEnd/>
            <a:tailEnd/>
          </a:ln>
        </p:spPr>
        <p:txBody>
          <a:bodyPr wrap="none">
            <a:spAutoFit/>
          </a:bodyPr>
          <a:lstStyle/>
          <a:p>
            <a:pPr fontAlgn="base">
              <a:spcBef>
                <a:spcPct val="0"/>
              </a:spcBef>
              <a:spcAft>
                <a:spcPct val="0"/>
              </a:spcAft>
            </a:pPr>
            <a:r>
              <a:rPr lang="de-DE" sz="2800" b="1">
                <a:solidFill>
                  <a:srgbClr val="3333CC"/>
                </a:solidFill>
              </a:rPr>
              <a:t>What is morally / ethically relevant?</a:t>
            </a:r>
          </a:p>
        </p:txBody>
      </p:sp>
      <p:sp>
        <p:nvSpPr>
          <p:cNvPr id="100360" name="Line 7"/>
          <p:cNvSpPr>
            <a:spLocks noChangeShapeType="1"/>
          </p:cNvSpPr>
          <p:nvPr/>
        </p:nvSpPr>
        <p:spPr bwMode="auto">
          <a:xfrm>
            <a:off x="3962400" y="762000"/>
            <a:ext cx="0" cy="4267200"/>
          </a:xfrm>
          <a:prstGeom prst="line">
            <a:avLst/>
          </a:prstGeom>
          <a:noFill/>
          <a:ln w="9525">
            <a:solidFill>
              <a:schemeClr val="tx1"/>
            </a:solidFill>
            <a:round/>
            <a:headEnd/>
            <a:tailEnd/>
          </a:ln>
        </p:spPr>
        <p:txBody>
          <a:bodyPr/>
          <a:lstStyle/>
          <a:p>
            <a:pPr fontAlgn="base">
              <a:spcBef>
                <a:spcPct val="0"/>
              </a:spcBef>
              <a:spcAft>
                <a:spcPct val="0"/>
              </a:spcAft>
            </a:pPr>
            <a:endParaRPr lang="de-DE" sz="2400">
              <a:solidFill>
                <a:srgbClr val="000000"/>
              </a:solidFill>
            </a:endParaRPr>
          </a:p>
        </p:txBody>
      </p:sp>
      <p:sp>
        <p:nvSpPr>
          <p:cNvPr id="100361" name="Line 8"/>
          <p:cNvSpPr>
            <a:spLocks noChangeShapeType="1"/>
          </p:cNvSpPr>
          <p:nvPr/>
        </p:nvSpPr>
        <p:spPr bwMode="auto">
          <a:xfrm>
            <a:off x="2133600" y="3200400"/>
            <a:ext cx="1231900" cy="2133600"/>
          </a:xfrm>
          <a:prstGeom prst="line">
            <a:avLst/>
          </a:prstGeom>
          <a:noFill/>
          <a:ln w="57150">
            <a:solidFill>
              <a:schemeClr val="tx1"/>
            </a:solidFill>
            <a:round/>
            <a:headEnd/>
            <a:tailEnd type="triangle" w="med" len="med"/>
          </a:ln>
        </p:spPr>
        <p:txBody>
          <a:bodyPr/>
          <a:lstStyle/>
          <a:p>
            <a:pPr fontAlgn="base">
              <a:spcBef>
                <a:spcPct val="0"/>
              </a:spcBef>
              <a:spcAft>
                <a:spcPct val="0"/>
              </a:spcAft>
            </a:pPr>
            <a:endParaRPr lang="de-DE" sz="2400">
              <a:solidFill>
                <a:srgbClr val="000000"/>
              </a:solidFill>
            </a:endParaRPr>
          </a:p>
        </p:txBody>
      </p:sp>
      <p:sp>
        <p:nvSpPr>
          <p:cNvPr id="100362" name="Line 9"/>
          <p:cNvSpPr>
            <a:spLocks noChangeShapeType="1"/>
          </p:cNvSpPr>
          <p:nvPr/>
        </p:nvSpPr>
        <p:spPr bwMode="auto">
          <a:xfrm>
            <a:off x="3124200" y="2286000"/>
            <a:ext cx="1143000" cy="0"/>
          </a:xfrm>
          <a:prstGeom prst="line">
            <a:avLst/>
          </a:prstGeom>
          <a:noFill/>
          <a:ln w="38100">
            <a:solidFill>
              <a:schemeClr val="tx1"/>
            </a:solidFill>
            <a:round/>
            <a:headEnd/>
            <a:tailEnd type="triangle" w="med" len="med"/>
          </a:ln>
        </p:spPr>
        <p:txBody>
          <a:bodyPr/>
          <a:lstStyle/>
          <a:p>
            <a:pPr fontAlgn="base">
              <a:spcBef>
                <a:spcPct val="0"/>
              </a:spcBef>
              <a:spcAft>
                <a:spcPct val="0"/>
              </a:spcAft>
            </a:pPr>
            <a:endParaRPr lang="de-DE" sz="2400">
              <a:solidFill>
                <a:srgbClr val="000000"/>
              </a:solidFill>
            </a:endParaRPr>
          </a:p>
        </p:txBody>
      </p:sp>
      <p:sp>
        <p:nvSpPr>
          <p:cNvPr id="100363" name="Text Box 10"/>
          <p:cNvSpPr txBox="1">
            <a:spLocks noChangeArrowheads="1"/>
          </p:cNvSpPr>
          <p:nvPr/>
        </p:nvSpPr>
        <p:spPr bwMode="auto">
          <a:xfrm>
            <a:off x="5192713" y="2514600"/>
            <a:ext cx="3951287" cy="822325"/>
          </a:xfrm>
          <a:prstGeom prst="rect">
            <a:avLst/>
          </a:prstGeom>
          <a:noFill/>
          <a:ln w="9525">
            <a:noFill/>
            <a:miter lim="800000"/>
            <a:headEnd/>
            <a:tailEnd/>
          </a:ln>
        </p:spPr>
        <p:txBody>
          <a:bodyPr wrap="none">
            <a:spAutoFit/>
          </a:bodyPr>
          <a:lstStyle/>
          <a:p>
            <a:pPr fontAlgn="base">
              <a:spcBef>
                <a:spcPct val="0"/>
              </a:spcBef>
              <a:spcAft>
                <a:spcPct val="0"/>
              </a:spcAft>
            </a:pPr>
            <a:r>
              <a:rPr lang="de-DE" sz="2400" b="1">
                <a:solidFill>
                  <a:srgbClr val="000000"/>
                </a:solidFill>
              </a:rPr>
              <a:t>What is - on various </a:t>
            </a:r>
          </a:p>
          <a:p>
            <a:pPr fontAlgn="base">
              <a:spcBef>
                <a:spcPct val="0"/>
              </a:spcBef>
              <a:spcAft>
                <a:spcPct val="0"/>
              </a:spcAft>
            </a:pPr>
            <a:r>
              <a:rPr lang="de-DE" sz="2400" b="1">
                <a:solidFill>
                  <a:srgbClr val="000000"/>
                </a:solidFill>
              </a:rPr>
              <a:t>Stages - in our perspectvies? </a:t>
            </a:r>
          </a:p>
        </p:txBody>
      </p:sp>
      <p:sp>
        <p:nvSpPr>
          <p:cNvPr id="100364" name="Text Box 11"/>
          <p:cNvSpPr txBox="1">
            <a:spLocks noChangeArrowheads="1"/>
          </p:cNvSpPr>
          <p:nvPr/>
        </p:nvSpPr>
        <p:spPr bwMode="auto">
          <a:xfrm>
            <a:off x="5257800" y="3810000"/>
            <a:ext cx="3189288" cy="822325"/>
          </a:xfrm>
          <a:prstGeom prst="rect">
            <a:avLst/>
          </a:prstGeom>
          <a:noFill/>
          <a:ln w="9525">
            <a:noFill/>
            <a:miter lim="800000"/>
            <a:headEnd/>
            <a:tailEnd/>
          </a:ln>
        </p:spPr>
        <p:txBody>
          <a:bodyPr>
            <a:spAutoFit/>
          </a:bodyPr>
          <a:lstStyle/>
          <a:p>
            <a:pPr fontAlgn="base">
              <a:spcBef>
                <a:spcPct val="0"/>
              </a:spcBef>
              <a:spcAft>
                <a:spcPct val="0"/>
              </a:spcAft>
            </a:pPr>
            <a:r>
              <a:rPr lang="de-DE" sz="2400" b="1">
                <a:solidFill>
                  <a:srgbClr val="000000"/>
                </a:solidFill>
              </a:rPr>
              <a:t>Premises and/or  hopes?</a:t>
            </a:r>
          </a:p>
        </p:txBody>
      </p:sp>
      <p:sp>
        <p:nvSpPr>
          <p:cNvPr id="100365" name="Line 12"/>
          <p:cNvSpPr>
            <a:spLocks noChangeShapeType="1"/>
          </p:cNvSpPr>
          <p:nvPr/>
        </p:nvSpPr>
        <p:spPr bwMode="auto">
          <a:xfrm>
            <a:off x="2362200" y="2057400"/>
            <a:ext cx="0" cy="457200"/>
          </a:xfrm>
          <a:prstGeom prst="line">
            <a:avLst/>
          </a:prstGeom>
          <a:noFill/>
          <a:ln w="57150">
            <a:solidFill>
              <a:schemeClr val="tx1"/>
            </a:solidFill>
            <a:round/>
            <a:headEnd/>
            <a:tailEnd type="triangle" w="med" len="med"/>
          </a:ln>
        </p:spPr>
        <p:txBody>
          <a:bodyPr/>
          <a:lstStyle/>
          <a:p>
            <a:pPr fontAlgn="base">
              <a:spcBef>
                <a:spcPct val="0"/>
              </a:spcBef>
              <a:spcAft>
                <a:spcPct val="0"/>
              </a:spcAft>
            </a:pPr>
            <a:endParaRPr lang="de-DE" sz="2400">
              <a:solidFill>
                <a:srgbClr val="000000"/>
              </a:solidFill>
            </a:endParaRPr>
          </a:p>
        </p:txBody>
      </p:sp>
    </p:spTree>
    <p:extLst>
      <p:ext uri="{BB962C8B-B14F-4D97-AF65-F5344CB8AC3E}">
        <p14:creationId xmlns:p14="http://schemas.microsoft.com/office/powerpoint/2010/main" val="82853316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Inhaltsplatzhalter 3"/>
          <p:cNvSpPr>
            <a:spLocks noGrp="1"/>
          </p:cNvSpPr>
          <p:nvPr>
            <p:ph idx="1"/>
          </p:nvPr>
        </p:nvSpPr>
        <p:spPr>
          <a:xfrm>
            <a:off x="395536" y="836712"/>
            <a:ext cx="8229600" cy="4525963"/>
          </a:xfrm>
        </p:spPr>
        <p:txBody>
          <a:bodyPr/>
          <a:lstStyle/>
          <a:p>
            <a:r>
              <a:rPr lang="de-DE" sz="2000" b="1" dirty="0" smtClean="0"/>
              <a:t>Genetik und Ethik – Fakten zur Genetik und ethischer </a:t>
            </a:r>
            <a:r>
              <a:rPr lang="de-DE" sz="1800" b="1" dirty="0" smtClean="0"/>
              <a:t>Diskurs</a:t>
            </a:r>
            <a:endParaRPr lang="de-DE" sz="2000" dirty="0" smtClean="0"/>
          </a:p>
          <a:p>
            <a:r>
              <a:rPr lang="de-DE" sz="2000" b="1" dirty="0" smtClean="0"/>
              <a:t> </a:t>
            </a:r>
            <a:endParaRPr lang="de-DE" sz="2000" dirty="0" smtClean="0"/>
          </a:p>
          <a:p>
            <a:r>
              <a:rPr lang="de-DE" sz="2000" dirty="0" smtClean="0"/>
              <a:t>14 Vorlesungen, 2 SWS von Walter </a:t>
            </a:r>
            <a:r>
              <a:rPr lang="de-DE" sz="2000" dirty="0" err="1" smtClean="0"/>
              <a:t>Doerfler</a:t>
            </a:r>
            <a:r>
              <a:rPr lang="de-DE" sz="2000" dirty="0" smtClean="0"/>
              <a:t> und Hans-G. Ulrich</a:t>
            </a:r>
          </a:p>
          <a:p>
            <a:r>
              <a:rPr lang="de-DE" sz="2000" dirty="0" smtClean="0"/>
              <a:t>Dienstag von 13:00 bis 15:00, Kollegienhaus, Hörsaal </a:t>
            </a:r>
            <a:r>
              <a:rPr lang="de-DE" sz="2000" u="sng" dirty="0" smtClean="0"/>
              <a:t>KH 0.016</a:t>
            </a:r>
            <a:r>
              <a:rPr lang="de-DE" sz="2000" b="1" dirty="0" smtClean="0"/>
              <a:t> </a:t>
            </a:r>
            <a:endParaRPr lang="de-DE" sz="2000" dirty="0" smtClean="0"/>
          </a:p>
          <a:p>
            <a:r>
              <a:rPr lang="de-DE" sz="2000" dirty="0" smtClean="0"/>
              <a:t> </a:t>
            </a:r>
          </a:p>
          <a:p>
            <a:r>
              <a:rPr lang="de-DE" sz="2000" dirty="0" smtClean="0"/>
              <a:t>Beginn der Vorlesungen am </a:t>
            </a:r>
            <a:r>
              <a:rPr lang="de-DE" sz="2000" b="1" dirty="0" smtClean="0"/>
              <a:t>Dienstag, 18. Oktober 2011</a:t>
            </a:r>
            <a:endParaRPr lang="de-DE" sz="2000" dirty="0" smtClean="0"/>
          </a:p>
          <a:p>
            <a:r>
              <a:rPr lang="de-DE" sz="2000" dirty="0" smtClean="0"/>
              <a:t> </a:t>
            </a:r>
          </a:p>
          <a:p>
            <a:r>
              <a:rPr lang="de-DE" sz="2000" b="1" dirty="0" smtClean="0"/>
              <a:t> </a:t>
            </a:r>
            <a:endParaRPr lang="de-DE" sz="2000" dirty="0" smtClean="0"/>
          </a:p>
          <a:p>
            <a:r>
              <a:rPr lang="de-DE" sz="2000" b="1" dirty="0" smtClean="0"/>
              <a:t>Oktober</a:t>
            </a:r>
            <a:endParaRPr lang="de-DE" sz="2000" dirty="0" smtClean="0"/>
          </a:p>
          <a:p>
            <a:r>
              <a:rPr lang="de-DE" sz="2000" dirty="0" smtClean="0"/>
              <a:t> </a:t>
            </a:r>
          </a:p>
          <a:p>
            <a:r>
              <a:rPr lang="de-DE" sz="2000" dirty="0" smtClean="0"/>
              <a:t>18. Ziel der Vorlesungen: Die </a:t>
            </a:r>
            <a:r>
              <a:rPr lang="de-DE" sz="2000" i="1" dirty="0" err="1" smtClean="0"/>
              <a:t>conditio</a:t>
            </a:r>
            <a:r>
              <a:rPr lang="de-DE" sz="2000" i="1" dirty="0" smtClean="0"/>
              <a:t> </a:t>
            </a:r>
            <a:r>
              <a:rPr lang="de-DE" sz="2000" i="1" dirty="0" err="1" smtClean="0"/>
              <a:t>humana</a:t>
            </a:r>
            <a:r>
              <a:rPr lang="de-DE" sz="2000" dirty="0" smtClean="0"/>
              <a:t> in der Betrachtung von</a:t>
            </a:r>
          </a:p>
          <a:p>
            <a:r>
              <a:rPr lang="de-DE" sz="2000" dirty="0" smtClean="0"/>
              <a:t>      Molekularer Genetik und Ethik: Theologie und Naturwissenschaften.</a:t>
            </a:r>
          </a:p>
          <a:p>
            <a:r>
              <a:rPr lang="de-DE" sz="2000" dirty="0" smtClean="0"/>
              <a:t> </a:t>
            </a:r>
          </a:p>
        </p:txBody>
      </p:sp>
    </p:spTree>
    <p:extLst>
      <p:ext uri="{BB962C8B-B14F-4D97-AF65-F5344CB8AC3E}">
        <p14:creationId xmlns:p14="http://schemas.microsoft.com/office/powerpoint/2010/main" val="161739129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Rectangle 1"/>
          <p:cNvSpPr>
            <a:spLocks noChangeArrowheads="1"/>
          </p:cNvSpPr>
          <p:nvPr/>
        </p:nvSpPr>
        <p:spPr bwMode="auto">
          <a:xfrm>
            <a:off x="395536" y="692696"/>
            <a:ext cx="8496944" cy="520142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fontAlgn="base">
              <a:spcBef>
                <a:spcPct val="0"/>
              </a:spcBef>
              <a:spcAft>
                <a:spcPct val="0"/>
              </a:spcAft>
              <a:tabLst>
                <a:tab pos="815975" algn="l"/>
              </a:tabLst>
            </a:pPr>
            <a:r>
              <a:rPr lang="de-DE" b="1">
                <a:solidFill>
                  <a:srgbClr val="000000"/>
                </a:solidFill>
                <a:latin typeface="Times" pitchFamily="18" charset="0"/>
                <a:ea typeface="Times New Roman" pitchFamily="18" charset="0"/>
                <a:cs typeface="Times New Roman" pitchFamily="18" charset="0"/>
              </a:rPr>
              <a:t>Genetik und Ethik – </a:t>
            </a:r>
            <a:r>
              <a:rPr lang="de-DE" sz="2000" b="1">
                <a:solidFill>
                  <a:srgbClr val="000000"/>
                </a:solidFill>
                <a:latin typeface="Times" pitchFamily="18" charset="0"/>
                <a:ea typeface="Times New Roman" pitchFamily="18" charset="0"/>
                <a:cs typeface="Times New Roman" pitchFamily="18" charset="0"/>
              </a:rPr>
              <a:t>Fakten </a:t>
            </a:r>
            <a:r>
              <a:rPr lang="de-DE" b="1">
                <a:solidFill>
                  <a:srgbClr val="000000"/>
                </a:solidFill>
                <a:latin typeface="Times" pitchFamily="18" charset="0"/>
                <a:ea typeface="Times New Roman" pitchFamily="18" charset="0"/>
                <a:cs typeface="Times New Roman" pitchFamily="18" charset="0"/>
              </a:rPr>
              <a:t>zur Genetik und ethischer Diskurs</a:t>
            </a:r>
            <a:endParaRPr lang="de-DE" sz="1400">
              <a:solidFill>
                <a:srgbClr val="000000"/>
              </a:solidFill>
              <a:latin typeface="Arial" pitchFamily="34" charset="0"/>
            </a:endParaRPr>
          </a:p>
          <a:p>
            <a:pPr eaLnBrk="0" fontAlgn="base" hangingPunct="0">
              <a:spcBef>
                <a:spcPct val="0"/>
              </a:spcBef>
              <a:spcAft>
                <a:spcPct val="0"/>
              </a:spcAft>
              <a:tabLst>
                <a:tab pos="815975" algn="l"/>
              </a:tabLst>
            </a:pPr>
            <a:r>
              <a:rPr lang="de-DE" b="1">
                <a:solidFill>
                  <a:srgbClr val="000000"/>
                </a:solidFill>
                <a:latin typeface="Times" pitchFamily="18" charset="0"/>
                <a:cs typeface="Times New Roman" pitchFamily="18" charset="0"/>
              </a:rPr>
              <a:t>2010/11</a:t>
            </a:r>
          </a:p>
          <a:p>
            <a:pPr eaLnBrk="0" fontAlgn="base" hangingPunct="0">
              <a:spcBef>
                <a:spcPct val="0"/>
              </a:spcBef>
              <a:spcAft>
                <a:spcPct val="0"/>
              </a:spcAft>
              <a:tabLst>
                <a:tab pos="815975" algn="l"/>
              </a:tabLst>
            </a:pPr>
            <a:endParaRPr lang="de-DE" sz="1400">
              <a:solidFill>
                <a:srgbClr val="000000"/>
              </a:solidFill>
              <a:latin typeface="Arial" pitchFamily="34" charset="0"/>
            </a:endParaRPr>
          </a:p>
          <a:p>
            <a:pPr eaLnBrk="0" fontAlgn="base" hangingPunct="0">
              <a:spcBef>
                <a:spcPct val="0"/>
              </a:spcBef>
              <a:spcAft>
                <a:spcPct val="0"/>
              </a:spcAft>
              <a:tabLst>
                <a:tab pos="815975" algn="l"/>
              </a:tabLst>
            </a:pPr>
            <a:r>
              <a:rPr lang="de-DE" b="1">
                <a:solidFill>
                  <a:srgbClr val="000000"/>
                </a:solidFill>
                <a:latin typeface="Times" pitchFamily="18" charset="0"/>
                <a:ea typeface="Times New Roman" pitchFamily="18" charset="0"/>
                <a:cs typeface="Times New Roman" pitchFamily="18" charset="0"/>
              </a:rPr>
              <a:t>Oktober</a:t>
            </a:r>
            <a:endParaRPr lang="de-DE" sz="1400">
              <a:solidFill>
                <a:srgbClr val="000000"/>
              </a:solidFill>
              <a:latin typeface="Arial" pitchFamily="34" charset="0"/>
            </a:endParaRPr>
          </a:p>
          <a:p>
            <a:pPr eaLnBrk="0" fontAlgn="base" hangingPunct="0">
              <a:spcBef>
                <a:spcPct val="0"/>
              </a:spcBef>
              <a:spcAft>
                <a:spcPct val="0"/>
              </a:spcAft>
              <a:tabLst>
                <a:tab pos="815975" algn="l"/>
              </a:tabLst>
            </a:pPr>
            <a:r>
              <a:rPr lang="de-DE">
                <a:solidFill>
                  <a:srgbClr val="000000"/>
                </a:solidFill>
                <a:latin typeface="Times" pitchFamily="18" charset="0"/>
                <a:ea typeface="Times New Roman" pitchFamily="18" charset="0"/>
                <a:cs typeface="Times New Roman" pitchFamily="18" charset="0"/>
              </a:rPr>
              <a:t>18. Ziel der Vorlesungen: Die </a:t>
            </a:r>
            <a:r>
              <a:rPr lang="de-DE" i="1">
                <a:solidFill>
                  <a:srgbClr val="000000"/>
                </a:solidFill>
                <a:latin typeface="Times" pitchFamily="18" charset="0"/>
                <a:ea typeface="Times New Roman" pitchFamily="18" charset="0"/>
                <a:cs typeface="Times New Roman" pitchFamily="18" charset="0"/>
              </a:rPr>
              <a:t>conditio humana</a:t>
            </a:r>
            <a:r>
              <a:rPr lang="de-DE">
                <a:solidFill>
                  <a:srgbClr val="000000"/>
                </a:solidFill>
                <a:latin typeface="Times" pitchFamily="18" charset="0"/>
                <a:ea typeface="Times New Roman" pitchFamily="18" charset="0"/>
                <a:cs typeface="Times New Roman" pitchFamily="18" charset="0"/>
              </a:rPr>
              <a:t> in der Betrachtung von</a:t>
            </a:r>
            <a:endParaRPr lang="de-DE" sz="1400">
              <a:solidFill>
                <a:srgbClr val="000000"/>
              </a:solidFill>
              <a:latin typeface="Arial" pitchFamily="34" charset="0"/>
            </a:endParaRPr>
          </a:p>
          <a:p>
            <a:pPr eaLnBrk="0" fontAlgn="base" hangingPunct="0">
              <a:spcBef>
                <a:spcPct val="0"/>
              </a:spcBef>
              <a:spcAft>
                <a:spcPct val="0"/>
              </a:spcAft>
              <a:tabLst>
                <a:tab pos="815975" algn="l"/>
              </a:tabLst>
            </a:pPr>
            <a:r>
              <a:rPr lang="de-DE">
                <a:solidFill>
                  <a:srgbClr val="000000"/>
                </a:solidFill>
                <a:latin typeface="Times" pitchFamily="18" charset="0"/>
                <a:ea typeface="Times New Roman" pitchFamily="18" charset="0"/>
                <a:cs typeface="Times New Roman" pitchFamily="18" charset="0"/>
              </a:rPr>
              <a:t>      Molekularer Genetik und Ethik: Theologie und Naturwissenschaften.</a:t>
            </a:r>
            <a:endParaRPr lang="de-DE" sz="1400">
              <a:solidFill>
                <a:srgbClr val="000000"/>
              </a:solidFill>
              <a:latin typeface="Arial" pitchFamily="34" charset="0"/>
            </a:endParaRPr>
          </a:p>
          <a:p>
            <a:pPr eaLnBrk="0" fontAlgn="base" hangingPunct="0">
              <a:spcBef>
                <a:spcPct val="0"/>
              </a:spcBef>
              <a:spcAft>
                <a:spcPct val="0"/>
              </a:spcAft>
              <a:tabLst>
                <a:tab pos="815975" algn="l"/>
              </a:tabLst>
            </a:pPr>
            <a:r>
              <a:rPr lang="de-DE">
                <a:solidFill>
                  <a:srgbClr val="000000"/>
                </a:solidFill>
                <a:latin typeface="Times" pitchFamily="18" charset="0"/>
                <a:ea typeface="Times New Roman" pitchFamily="18" charset="0"/>
                <a:cs typeface="Times New Roman" pitchFamily="18" charset="0"/>
              </a:rPr>
              <a:t>25. Genesis - Astrophysik und Evolution.</a:t>
            </a:r>
          </a:p>
          <a:p>
            <a:pPr eaLnBrk="0" fontAlgn="base" hangingPunct="0">
              <a:spcBef>
                <a:spcPct val="0"/>
              </a:spcBef>
              <a:spcAft>
                <a:spcPct val="0"/>
              </a:spcAft>
              <a:tabLst>
                <a:tab pos="815975" algn="l"/>
              </a:tabLst>
            </a:pPr>
            <a:endParaRPr lang="de-DE" sz="1400">
              <a:solidFill>
                <a:srgbClr val="000000"/>
              </a:solidFill>
              <a:latin typeface="Arial" pitchFamily="34" charset="0"/>
            </a:endParaRPr>
          </a:p>
          <a:p>
            <a:pPr eaLnBrk="0" fontAlgn="base" hangingPunct="0">
              <a:spcBef>
                <a:spcPct val="0"/>
              </a:spcBef>
              <a:spcAft>
                <a:spcPct val="0"/>
              </a:spcAft>
              <a:tabLst>
                <a:tab pos="815975" algn="l"/>
              </a:tabLst>
            </a:pPr>
            <a:r>
              <a:rPr lang="de-DE" b="1">
                <a:solidFill>
                  <a:srgbClr val="000000"/>
                </a:solidFill>
                <a:latin typeface="Times" pitchFamily="18" charset="0"/>
                <a:ea typeface="Times New Roman" pitchFamily="18" charset="0"/>
                <a:cs typeface="Times New Roman" pitchFamily="18" charset="0"/>
              </a:rPr>
              <a:t>November</a:t>
            </a:r>
            <a:endParaRPr lang="de-DE" sz="1400">
              <a:solidFill>
                <a:srgbClr val="000000"/>
              </a:solidFill>
              <a:latin typeface="Arial" pitchFamily="34" charset="0"/>
            </a:endParaRPr>
          </a:p>
          <a:p>
            <a:pPr eaLnBrk="0" fontAlgn="base" hangingPunct="0">
              <a:spcBef>
                <a:spcPct val="0"/>
              </a:spcBef>
              <a:spcAft>
                <a:spcPct val="0"/>
              </a:spcAft>
              <a:tabLst>
                <a:tab pos="815975" algn="l"/>
              </a:tabLst>
            </a:pPr>
            <a:r>
              <a:rPr lang="de-DE">
                <a:solidFill>
                  <a:srgbClr val="000000"/>
                </a:solidFill>
                <a:latin typeface="Times" pitchFamily="18" charset="0"/>
                <a:ea typeface="Times New Roman" pitchFamily="18" charset="0"/>
                <a:cs typeface="Times New Roman" pitchFamily="18" charset="0"/>
              </a:rPr>
              <a:t>08. Leitfragen und Grundbegriffe der Ethik: Relevanz für die Biomedizin.</a:t>
            </a:r>
            <a:endParaRPr lang="de-DE" sz="1400">
              <a:solidFill>
                <a:srgbClr val="000000"/>
              </a:solidFill>
              <a:latin typeface="Arial" pitchFamily="34" charset="0"/>
            </a:endParaRPr>
          </a:p>
          <a:p>
            <a:pPr eaLnBrk="0" fontAlgn="base" hangingPunct="0">
              <a:spcBef>
                <a:spcPct val="0"/>
              </a:spcBef>
              <a:spcAft>
                <a:spcPct val="0"/>
              </a:spcAft>
              <a:tabLst>
                <a:tab pos="815975" algn="l"/>
              </a:tabLst>
            </a:pPr>
            <a:r>
              <a:rPr lang="de-DE">
                <a:solidFill>
                  <a:srgbClr val="000000"/>
                </a:solidFill>
                <a:latin typeface="Times" pitchFamily="18" charset="0"/>
                <a:ea typeface="Times New Roman" pitchFamily="18" charset="0"/>
                <a:cs typeface="Times New Roman" pitchFamily="18" charset="0"/>
              </a:rPr>
              <a:t>15. Geschichte der Molekularen Genetik.</a:t>
            </a:r>
            <a:endParaRPr lang="de-DE" sz="1400">
              <a:solidFill>
                <a:srgbClr val="000000"/>
              </a:solidFill>
              <a:latin typeface="Arial" pitchFamily="34" charset="0"/>
            </a:endParaRPr>
          </a:p>
          <a:p>
            <a:pPr eaLnBrk="0" fontAlgn="base" hangingPunct="0">
              <a:spcBef>
                <a:spcPct val="0"/>
              </a:spcBef>
              <a:spcAft>
                <a:spcPct val="0"/>
              </a:spcAft>
              <a:tabLst>
                <a:tab pos="815975" algn="l"/>
              </a:tabLst>
            </a:pPr>
            <a:r>
              <a:rPr lang="de-DE">
                <a:solidFill>
                  <a:srgbClr val="000000"/>
                </a:solidFill>
                <a:latin typeface="Times" pitchFamily="18" charset="0"/>
                <a:ea typeface="Times New Roman" pitchFamily="18" charset="0"/>
                <a:cs typeface="Times New Roman" pitchFamily="18" charset="0"/>
              </a:rPr>
              <a:t>22. Aufbau und Aktivität von Genomen. Gene sind in fragmentierter </a:t>
            </a:r>
            <a:endParaRPr lang="de-DE" sz="1400">
              <a:solidFill>
                <a:srgbClr val="000000"/>
              </a:solidFill>
              <a:latin typeface="Arial" pitchFamily="34" charset="0"/>
            </a:endParaRPr>
          </a:p>
          <a:p>
            <a:pPr eaLnBrk="0" fontAlgn="base" hangingPunct="0">
              <a:spcBef>
                <a:spcPct val="0"/>
              </a:spcBef>
              <a:spcAft>
                <a:spcPct val="0"/>
              </a:spcAft>
              <a:tabLst>
                <a:tab pos="815975" algn="l"/>
              </a:tabLst>
            </a:pPr>
            <a:r>
              <a:rPr lang="de-DE">
                <a:solidFill>
                  <a:srgbClr val="000000"/>
                </a:solidFill>
                <a:latin typeface="Times" pitchFamily="18" charset="0"/>
                <a:ea typeface="Times New Roman" pitchFamily="18" charset="0"/>
                <a:cs typeface="Times New Roman" pitchFamily="18" charset="0"/>
              </a:rPr>
              <a:t>      Form als Exons und Introns organisiert.</a:t>
            </a:r>
            <a:endParaRPr lang="de-DE" sz="1400">
              <a:solidFill>
                <a:srgbClr val="000000"/>
              </a:solidFill>
              <a:latin typeface="Arial" pitchFamily="34" charset="0"/>
            </a:endParaRPr>
          </a:p>
          <a:p>
            <a:pPr eaLnBrk="0" fontAlgn="base" hangingPunct="0">
              <a:spcBef>
                <a:spcPct val="0"/>
              </a:spcBef>
              <a:spcAft>
                <a:spcPct val="0"/>
              </a:spcAft>
              <a:tabLst>
                <a:tab pos="815975" algn="l"/>
              </a:tabLst>
            </a:pPr>
            <a:r>
              <a:rPr lang="de-DE">
                <a:solidFill>
                  <a:srgbClr val="000000"/>
                </a:solidFill>
                <a:latin typeface="Times" pitchFamily="18" charset="0"/>
                <a:ea typeface="Times New Roman" pitchFamily="18" charset="0"/>
                <a:cs typeface="Times New Roman" pitchFamily="18" charset="0"/>
              </a:rPr>
              <a:t>      Das menschliche Genom: Gene und was zwischen den Genen</a:t>
            </a:r>
            <a:endParaRPr lang="de-DE" sz="1400">
              <a:solidFill>
                <a:srgbClr val="000000"/>
              </a:solidFill>
              <a:latin typeface="Arial" pitchFamily="34" charset="0"/>
            </a:endParaRPr>
          </a:p>
          <a:p>
            <a:pPr eaLnBrk="0" fontAlgn="base" hangingPunct="0">
              <a:spcBef>
                <a:spcPct val="0"/>
              </a:spcBef>
              <a:spcAft>
                <a:spcPct val="0"/>
              </a:spcAft>
              <a:tabLst>
                <a:tab pos="815975" algn="l"/>
              </a:tabLst>
            </a:pPr>
            <a:r>
              <a:rPr lang="de-DE">
                <a:solidFill>
                  <a:srgbClr val="000000"/>
                </a:solidFill>
                <a:latin typeface="Times" pitchFamily="18" charset="0"/>
                <a:ea typeface="Times New Roman" pitchFamily="18" charset="0"/>
                <a:cs typeface="Times New Roman" pitchFamily="18" charset="0"/>
              </a:rPr>
              <a:t>      geschieht</a:t>
            </a:r>
            <a:endParaRPr lang="de-DE" sz="1400">
              <a:solidFill>
                <a:srgbClr val="000000"/>
              </a:solidFill>
              <a:latin typeface="Arial" pitchFamily="34" charset="0"/>
            </a:endParaRPr>
          </a:p>
          <a:p>
            <a:pPr eaLnBrk="0" fontAlgn="base" hangingPunct="0">
              <a:spcBef>
                <a:spcPct val="0"/>
              </a:spcBef>
              <a:spcAft>
                <a:spcPct val="0"/>
              </a:spcAft>
              <a:tabLst>
                <a:tab pos="815975" algn="l"/>
              </a:tabLst>
            </a:pPr>
            <a:r>
              <a:rPr lang="de-DE">
                <a:solidFill>
                  <a:srgbClr val="000000"/>
                </a:solidFill>
                <a:latin typeface="Times" pitchFamily="18" charset="0"/>
                <a:ea typeface="Times New Roman" pitchFamily="18" charset="0"/>
                <a:cs typeface="Times New Roman" pitchFamily="18" charset="0"/>
              </a:rPr>
              <a:t>29. Wichtige Begriffe: Transkription, Spleißen und messenger RNA</a:t>
            </a:r>
            <a:endParaRPr lang="de-DE" sz="1400">
              <a:solidFill>
                <a:srgbClr val="000000"/>
              </a:solidFill>
              <a:latin typeface="Arial" pitchFamily="34" charset="0"/>
            </a:endParaRPr>
          </a:p>
          <a:p>
            <a:pPr eaLnBrk="0" fontAlgn="base" hangingPunct="0">
              <a:spcBef>
                <a:spcPct val="0"/>
              </a:spcBef>
              <a:spcAft>
                <a:spcPct val="0"/>
              </a:spcAft>
              <a:tabLst>
                <a:tab pos="815975" algn="l"/>
              </a:tabLst>
            </a:pPr>
            <a:r>
              <a:rPr lang="de-DE">
                <a:solidFill>
                  <a:srgbClr val="000000"/>
                </a:solidFill>
                <a:latin typeface="Times" pitchFamily="18" charset="0"/>
                <a:ea typeface="Times New Roman" pitchFamily="18" charset="0"/>
                <a:cs typeface="Times New Roman" pitchFamily="18" charset="0"/>
              </a:rPr>
              <a:t>      Translation, posttranslationale Modifikationen, Enzyme und </a:t>
            </a:r>
            <a:endParaRPr lang="de-DE" sz="1400">
              <a:solidFill>
                <a:srgbClr val="000000"/>
              </a:solidFill>
              <a:latin typeface="Arial" pitchFamily="34" charset="0"/>
            </a:endParaRPr>
          </a:p>
          <a:p>
            <a:pPr eaLnBrk="0" fontAlgn="base" hangingPunct="0">
              <a:spcBef>
                <a:spcPct val="0"/>
              </a:spcBef>
              <a:spcAft>
                <a:spcPct val="0"/>
              </a:spcAft>
              <a:tabLst>
                <a:tab pos="815975" algn="l"/>
              </a:tabLst>
            </a:pPr>
            <a:r>
              <a:rPr lang="de-DE">
                <a:solidFill>
                  <a:srgbClr val="000000"/>
                </a:solidFill>
                <a:latin typeface="Times" pitchFamily="18" charset="0"/>
                <a:ea typeface="Times New Roman" pitchFamily="18" charset="0"/>
                <a:cs typeface="Times New Roman" pitchFamily="18" charset="0"/>
              </a:rPr>
              <a:t>      Bausteine von Zellen. </a:t>
            </a:r>
          </a:p>
          <a:p>
            <a:pPr eaLnBrk="0" fontAlgn="base" hangingPunct="0">
              <a:spcBef>
                <a:spcPct val="0"/>
              </a:spcBef>
              <a:spcAft>
                <a:spcPct val="0"/>
              </a:spcAft>
              <a:tabLst>
                <a:tab pos="815975" algn="l"/>
              </a:tabLst>
            </a:pPr>
            <a:endParaRPr lang="de-DE" sz="1400">
              <a:solidFill>
                <a:srgbClr val="000000"/>
              </a:solidFill>
              <a:latin typeface="Arial" pitchFamily="34" charset="0"/>
            </a:endParaRPr>
          </a:p>
        </p:txBody>
      </p:sp>
    </p:spTree>
    <p:extLst>
      <p:ext uri="{BB962C8B-B14F-4D97-AF65-F5344CB8AC3E}">
        <p14:creationId xmlns:p14="http://schemas.microsoft.com/office/powerpoint/2010/main" val="209950968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ChangeArrowheads="1"/>
          </p:cNvSpPr>
          <p:nvPr/>
        </p:nvSpPr>
        <p:spPr bwMode="auto">
          <a:xfrm>
            <a:off x="251520" y="133514"/>
            <a:ext cx="8424936" cy="618630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eaLnBrk="0" fontAlgn="base" hangingPunct="0">
              <a:spcBef>
                <a:spcPct val="0"/>
              </a:spcBef>
              <a:spcAft>
                <a:spcPct val="0"/>
              </a:spcAft>
              <a:tabLst>
                <a:tab pos="815975" algn="l"/>
              </a:tabLst>
            </a:pPr>
            <a:r>
              <a:rPr lang="de-DE" sz="2000" b="1">
                <a:solidFill>
                  <a:srgbClr val="000000"/>
                </a:solidFill>
                <a:latin typeface="Times" pitchFamily="18" charset="0"/>
                <a:ea typeface="Times New Roman" pitchFamily="18" charset="0"/>
                <a:cs typeface="Times New Roman" pitchFamily="18" charset="0"/>
              </a:rPr>
              <a:t>Dezember</a:t>
            </a:r>
            <a:endParaRPr lang="de-DE" sz="1600">
              <a:solidFill>
                <a:srgbClr val="000000"/>
              </a:solidFill>
              <a:latin typeface="Arial" pitchFamily="34" charset="0"/>
            </a:endParaRPr>
          </a:p>
          <a:p>
            <a:pPr eaLnBrk="0" fontAlgn="base" hangingPunct="0">
              <a:spcBef>
                <a:spcPct val="0"/>
              </a:spcBef>
              <a:spcAft>
                <a:spcPct val="0"/>
              </a:spcAft>
              <a:tabLst>
                <a:tab pos="815975" algn="l"/>
              </a:tabLst>
            </a:pPr>
            <a:r>
              <a:rPr lang="de-DE" sz="2000">
                <a:solidFill>
                  <a:srgbClr val="000000"/>
                </a:solidFill>
                <a:latin typeface="Times" pitchFamily="18" charset="0"/>
                <a:ea typeface="Times New Roman" pitchFamily="18" charset="0"/>
                <a:cs typeface="Times New Roman" pitchFamily="18" charset="0"/>
              </a:rPr>
              <a:t>06. „Unbequeme Wahrheiten“ aus der Genetik. Einfluss von Genetik und </a:t>
            </a:r>
            <a:endParaRPr lang="de-DE" sz="1600">
              <a:solidFill>
                <a:srgbClr val="000000"/>
              </a:solidFill>
              <a:latin typeface="Arial" pitchFamily="34" charset="0"/>
            </a:endParaRPr>
          </a:p>
          <a:p>
            <a:pPr eaLnBrk="0" fontAlgn="base" hangingPunct="0">
              <a:spcBef>
                <a:spcPct val="0"/>
              </a:spcBef>
              <a:spcAft>
                <a:spcPct val="0"/>
              </a:spcAft>
              <a:tabLst>
                <a:tab pos="815975" algn="l"/>
              </a:tabLst>
            </a:pPr>
            <a:r>
              <a:rPr lang="de-DE" sz="2000">
                <a:solidFill>
                  <a:srgbClr val="000000"/>
                </a:solidFill>
                <a:latin typeface="Times" pitchFamily="18" charset="0"/>
                <a:ea typeface="Times New Roman" pitchFamily="18" charset="0"/>
                <a:cs typeface="Times New Roman" pitchFamily="18" charset="0"/>
              </a:rPr>
              <a:t>      Umwelt (</a:t>
            </a:r>
            <a:r>
              <a:rPr lang="de-DE" sz="2000" i="1">
                <a:solidFill>
                  <a:srgbClr val="000000"/>
                </a:solidFill>
                <a:latin typeface="Times" pitchFamily="18" charset="0"/>
                <a:ea typeface="Times New Roman" pitchFamily="18" charset="0"/>
                <a:cs typeface="Times New Roman" pitchFamily="18" charset="0"/>
              </a:rPr>
              <a:t>nature and nurture</a:t>
            </a:r>
            <a:r>
              <a:rPr lang="de-DE" sz="2000">
                <a:solidFill>
                  <a:srgbClr val="000000"/>
                </a:solidFill>
                <a:latin typeface="Times" pitchFamily="18" charset="0"/>
                <a:ea typeface="Times New Roman" pitchFamily="18" charset="0"/>
                <a:cs typeface="Times New Roman" pitchFamily="18" charset="0"/>
              </a:rPr>
              <a:t>). Wer wir sind und woher wir kommen. </a:t>
            </a:r>
            <a:endParaRPr lang="de-DE" sz="1600">
              <a:solidFill>
                <a:srgbClr val="000000"/>
              </a:solidFill>
              <a:latin typeface="Arial" pitchFamily="34" charset="0"/>
            </a:endParaRPr>
          </a:p>
          <a:p>
            <a:pPr eaLnBrk="0" fontAlgn="base" hangingPunct="0">
              <a:spcBef>
                <a:spcPct val="0"/>
              </a:spcBef>
              <a:spcAft>
                <a:spcPct val="0"/>
              </a:spcAft>
              <a:tabLst>
                <a:tab pos="815975" algn="l"/>
              </a:tabLst>
            </a:pPr>
            <a:r>
              <a:rPr lang="de-DE" sz="2000">
                <a:solidFill>
                  <a:srgbClr val="000000"/>
                </a:solidFill>
                <a:latin typeface="Times" pitchFamily="18" charset="0"/>
                <a:ea typeface="Times New Roman" pitchFamily="18" charset="0"/>
                <a:cs typeface="Times New Roman" pitchFamily="18" charset="0"/>
              </a:rPr>
              <a:t>      Die Exon Sequenz von 1.000 menschlichen Genomen.</a:t>
            </a:r>
            <a:endParaRPr lang="de-DE" sz="1600">
              <a:solidFill>
                <a:srgbClr val="000000"/>
              </a:solidFill>
              <a:latin typeface="Arial" pitchFamily="34" charset="0"/>
            </a:endParaRPr>
          </a:p>
          <a:p>
            <a:pPr eaLnBrk="0" fontAlgn="base" hangingPunct="0">
              <a:spcBef>
                <a:spcPct val="0"/>
              </a:spcBef>
              <a:spcAft>
                <a:spcPct val="0"/>
              </a:spcAft>
              <a:tabLst>
                <a:tab pos="815975" algn="l"/>
              </a:tabLst>
            </a:pPr>
            <a:r>
              <a:rPr lang="de-DE" sz="2000">
                <a:solidFill>
                  <a:srgbClr val="000000"/>
                </a:solidFill>
                <a:latin typeface="Times" pitchFamily="18" charset="0"/>
                <a:ea typeface="Times New Roman" pitchFamily="18" charset="0"/>
                <a:cs typeface="Times New Roman" pitchFamily="18" charset="0"/>
              </a:rPr>
              <a:t>13. Epigenetik.</a:t>
            </a:r>
            <a:endParaRPr lang="de-DE" sz="1600">
              <a:solidFill>
                <a:srgbClr val="000000"/>
              </a:solidFill>
              <a:latin typeface="Arial" pitchFamily="34" charset="0"/>
            </a:endParaRPr>
          </a:p>
          <a:p>
            <a:pPr eaLnBrk="0" fontAlgn="base" hangingPunct="0">
              <a:spcBef>
                <a:spcPct val="0"/>
              </a:spcBef>
              <a:spcAft>
                <a:spcPct val="0"/>
              </a:spcAft>
              <a:tabLst>
                <a:tab pos="815975" algn="l"/>
              </a:tabLst>
            </a:pPr>
            <a:r>
              <a:rPr lang="de-DE" sz="2000">
                <a:solidFill>
                  <a:srgbClr val="000000"/>
                </a:solidFill>
                <a:latin typeface="Times" pitchFamily="18" charset="0"/>
                <a:ea typeface="Times New Roman" pitchFamily="18" charset="0"/>
                <a:cs typeface="Times New Roman" pitchFamily="18" charset="0"/>
              </a:rPr>
              <a:t>20. Grundlagen der Gentechnologie. Molekulare Medizin.</a:t>
            </a:r>
            <a:endParaRPr lang="de-DE" sz="1600">
              <a:solidFill>
                <a:srgbClr val="000000"/>
              </a:solidFill>
              <a:latin typeface="Arial" pitchFamily="34" charset="0"/>
            </a:endParaRPr>
          </a:p>
          <a:p>
            <a:pPr eaLnBrk="0" fontAlgn="base" hangingPunct="0">
              <a:spcBef>
                <a:spcPct val="0"/>
              </a:spcBef>
              <a:spcAft>
                <a:spcPct val="0"/>
              </a:spcAft>
              <a:tabLst>
                <a:tab pos="815975" algn="l"/>
              </a:tabLst>
            </a:pPr>
            <a:r>
              <a:rPr lang="de-DE" sz="2000">
                <a:solidFill>
                  <a:srgbClr val="000000"/>
                </a:solidFill>
                <a:latin typeface="Times" pitchFamily="18" charset="0"/>
                <a:ea typeface="Times New Roman" pitchFamily="18" charset="0"/>
                <a:cs typeface="Times New Roman" pitchFamily="18" charset="0"/>
              </a:rPr>
              <a:t>      Medizin an der Schnittstelle von Wissenschaft und Ethik.</a:t>
            </a:r>
            <a:endParaRPr lang="de-DE" sz="1600">
              <a:solidFill>
                <a:srgbClr val="000000"/>
              </a:solidFill>
              <a:latin typeface="Arial" pitchFamily="34" charset="0"/>
            </a:endParaRPr>
          </a:p>
          <a:p>
            <a:pPr eaLnBrk="0" fontAlgn="base" hangingPunct="0">
              <a:spcBef>
                <a:spcPct val="0"/>
              </a:spcBef>
              <a:spcAft>
                <a:spcPct val="0"/>
              </a:spcAft>
              <a:tabLst>
                <a:tab pos="815975" algn="l"/>
              </a:tabLst>
            </a:pPr>
            <a:r>
              <a:rPr lang="en-US" sz="2000">
                <a:solidFill>
                  <a:srgbClr val="000000"/>
                </a:solidFill>
                <a:latin typeface="Times" pitchFamily="18" charset="0"/>
                <a:ea typeface="Times New Roman" pitchFamily="18" charset="0"/>
                <a:cs typeface="Times New Roman" pitchFamily="18" charset="0"/>
              </a:rPr>
              <a:t>      </a:t>
            </a:r>
            <a:r>
              <a:rPr lang="en-GB" sz="2000" i="1">
                <a:solidFill>
                  <a:srgbClr val="000000"/>
                </a:solidFill>
                <a:latin typeface="Times" pitchFamily="18" charset="0"/>
                <a:ea typeface="Times New Roman" pitchFamily="18" charset="0"/>
                <a:cs typeface="Times New Roman" pitchFamily="18" charset="0"/>
              </a:rPr>
              <a:t>DNA in Search of Additional Functions.</a:t>
            </a:r>
          </a:p>
          <a:p>
            <a:pPr eaLnBrk="0" fontAlgn="base" hangingPunct="0">
              <a:spcBef>
                <a:spcPct val="0"/>
              </a:spcBef>
              <a:spcAft>
                <a:spcPct val="0"/>
              </a:spcAft>
              <a:tabLst>
                <a:tab pos="815975" algn="l"/>
              </a:tabLst>
            </a:pPr>
            <a:endParaRPr lang="de-DE" sz="1600">
              <a:solidFill>
                <a:srgbClr val="000000"/>
              </a:solidFill>
              <a:latin typeface="Arial" pitchFamily="34" charset="0"/>
            </a:endParaRPr>
          </a:p>
          <a:p>
            <a:pPr eaLnBrk="0" fontAlgn="base" hangingPunct="0">
              <a:spcBef>
                <a:spcPct val="0"/>
              </a:spcBef>
              <a:spcAft>
                <a:spcPct val="0"/>
              </a:spcAft>
              <a:tabLst>
                <a:tab pos="815975" algn="l"/>
              </a:tabLst>
            </a:pPr>
            <a:r>
              <a:rPr lang="de-DE" sz="2000" b="1">
                <a:solidFill>
                  <a:srgbClr val="000000"/>
                </a:solidFill>
                <a:latin typeface="Times" pitchFamily="18" charset="0"/>
                <a:ea typeface="Times New Roman" pitchFamily="18" charset="0"/>
                <a:cs typeface="Times New Roman" pitchFamily="18" charset="0"/>
              </a:rPr>
              <a:t>Januar 2012</a:t>
            </a:r>
            <a:endParaRPr lang="de-DE" sz="1600">
              <a:solidFill>
                <a:srgbClr val="000000"/>
              </a:solidFill>
              <a:latin typeface="Arial" pitchFamily="34" charset="0"/>
            </a:endParaRPr>
          </a:p>
          <a:p>
            <a:pPr eaLnBrk="0" fontAlgn="base" hangingPunct="0">
              <a:spcBef>
                <a:spcPct val="0"/>
              </a:spcBef>
              <a:spcAft>
                <a:spcPct val="0"/>
              </a:spcAft>
              <a:tabLst>
                <a:tab pos="815975" algn="l"/>
              </a:tabLst>
            </a:pPr>
            <a:r>
              <a:rPr lang="de-DE" sz="2000">
                <a:solidFill>
                  <a:srgbClr val="000000"/>
                </a:solidFill>
                <a:latin typeface="Times" pitchFamily="18" charset="0"/>
                <a:ea typeface="Times New Roman" pitchFamily="18" charset="0"/>
                <a:cs typeface="Times New Roman" pitchFamily="18" charset="0"/>
              </a:rPr>
              <a:t>10. Medizinische Genetik: Chromosomen Aberrationen, monogenetische </a:t>
            </a:r>
            <a:endParaRPr lang="de-DE" sz="1600">
              <a:solidFill>
                <a:srgbClr val="000000"/>
              </a:solidFill>
              <a:latin typeface="Arial" pitchFamily="34" charset="0"/>
            </a:endParaRPr>
          </a:p>
          <a:p>
            <a:pPr eaLnBrk="0" fontAlgn="base" hangingPunct="0">
              <a:spcBef>
                <a:spcPct val="0"/>
              </a:spcBef>
              <a:spcAft>
                <a:spcPct val="0"/>
              </a:spcAft>
              <a:tabLst>
                <a:tab pos="815975" algn="l"/>
              </a:tabLst>
            </a:pPr>
            <a:r>
              <a:rPr lang="de-DE" sz="2000">
                <a:solidFill>
                  <a:srgbClr val="000000"/>
                </a:solidFill>
                <a:latin typeface="Times" pitchFamily="18" charset="0"/>
                <a:ea typeface="Times New Roman" pitchFamily="18" charset="0"/>
                <a:cs typeface="Times New Roman" pitchFamily="18" charset="0"/>
              </a:rPr>
              <a:t>      Krankheiten, komplexe Vererbung von Krankheiten. Psychiatrische</a:t>
            </a:r>
            <a:endParaRPr lang="de-DE" sz="1600">
              <a:solidFill>
                <a:srgbClr val="000000"/>
              </a:solidFill>
              <a:latin typeface="Arial" pitchFamily="34" charset="0"/>
            </a:endParaRPr>
          </a:p>
          <a:p>
            <a:pPr eaLnBrk="0" fontAlgn="base" hangingPunct="0">
              <a:spcBef>
                <a:spcPct val="0"/>
              </a:spcBef>
              <a:spcAft>
                <a:spcPct val="0"/>
              </a:spcAft>
              <a:tabLst>
                <a:tab pos="815975" algn="l"/>
              </a:tabLst>
            </a:pPr>
            <a:r>
              <a:rPr lang="de-DE" sz="2000">
                <a:solidFill>
                  <a:srgbClr val="000000"/>
                </a:solidFill>
                <a:latin typeface="Times" pitchFamily="18" charset="0"/>
                <a:ea typeface="Times New Roman" pitchFamily="18" charset="0"/>
                <a:cs typeface="Times New Roman" pitchFamily="18" charset="0"/>
              </a:rPr>
              <a:t>      Krankheiten, Intelligenz. Gedanken über Altern, Tod.  </a:t>
            </a:r>
            <a:endParaRPr lang="de-DE" sz="1600">
              <a:solidFill>
                <a:srgbClr val="000000"/>
              </a:solidFill>
              <a:latin typeface="Arial" pitchFamily="34" charset="0"/>
            </a:endParaRPr>
          </a:p>
          <a:p>
            <a:pPr eaLnBrk="0" fontAlgn="base" hangingPunct="0">
              <a:spcBef>
                <a:spcPct val="0"/>
              </a:spcBef>
              <a:spcAft>
                <a:spcPct val="0"/>
              </a:spcAft>
              <a:tabLst>
                <a:tab pos="815975" algn="l"/>
              </a:tabLst>
            </a:pPr>
            <a:r>
              <a:rPr lang="de-DE" sz="2000">
                <a:solidFill>
                  <a:srgbClr val="000000"/>
                </a:solidFill>
                <a:latin typeface="Times" pitchFamily="18" charset="0"/>
                <a:ea typeface="Times New Roman" pitchFamily="18" charset="0"/>
                <a:cs typeface="Times New Roman" pitchFamily="18" charset="0"/>
              </a:rPr>
              <a:t>17. Ethische Implikationen und Problemstellungen in der medizinischen</a:t>
            </a:r>
            <a:endParaRPr lang="de-DE" sz="1600">
              <a:solidFill>
                <a:srgbClr val="000000"/>
              </a:solidFill>
              <a:latin typeface="Arial" pitchFamily="34" charset="0"/>
            </a:endParaRPr>
          </a:p>
          <a:p>
            <a:pPr eaLnBrk="0" fontAlgn="base" hangingPunct="0">
              <a:spcBef>
                <a:spcPct val="0"/>
              </a:spcBef>
              <a:spcAft>
                <a:spcPct val="0"/>
              </a:spcAft>
              <a:tabLst>
                <a:tab pos="815975" algn="l"/>
              </a:tabLst>
            </a:pPr>
            <a:r>
              <a:rPr lang="de-DE" sz="2000">
                <a:solidFill>
                  <a:srgbClr val="000000"/>
                </a:solidFill>
                <a:latin typeface="Times" pitchFamily="18" charset="0"/>
                <a:ea typeface="Times New Roman" pitchFamily="18" charset="0"/>
                <a:cs typeface="Times New Roman" pitchFamily="18" charset="0"/>
              </a:rPr>
              <a:t>     Genetik </a:t>
            </a:r>
            <a:endParaRPr lang="de-DE" sz="1600">
              <a:solidFill>
                <a:srgbClr val="000000"/>
              </a:solidFill>
              <a:latin typeface="Arial" pitchFamily="34" charset="0"/>
            </a:endParaRPr>
          </a:p>
          <a:p>
            <a:pPr eaLnBrk="0" fontAlgn="base" hangingPunct="0">
              <a:spcBef>
                <a:spcPct val="0"/>
              </a:spcBef>
              <a:spcAft>
                <a:spcPct val="0"/>
              </a:spcAft>
              <a:tabLst>
                <a:tab pos="815975" algn="l"/>
              </a:tabLst>
            </a:pPr>
            <a:r>
              <a:rPr lang="de-DE" sz="2000">
                <a:solidFill>
                  <a:srgbClr val="000000"/>
                </a:solidFill>
                <a:latin typeface="Times" pitchFamily="18" charset="0"/>
                <a:ea typeface="Times New Roman" pitchFamily="18" charset="0"/>
                <a:cs typeface="Times New Roman" pitchFamily="18" charset="0"/>
              </a:rPr>
              <a:t>24. Reproduktionsmedizin, pränatale Diagnostik,</a:t>
            </a:r>
            <a:endParaRPr lang="de-DE" sz="1600">
              <a:solidFill>
                <a:srgbClr val="000000"/>
              </a:solidFill>
              <a:latin typeface="Arial" pitchFamily="34" charset="0"/>
            </a:endParaRPr>
          </a:p>
          <a:p>
            <a:pPr eaLnBrk="0" fontAlgn="base" hangingPunct="0">
              <a:spcBef>
                <a:spcPct val="0"/>
              </a:spcBef>
              <a:spcAft>
                <a:spcPct val="0"/>
              </a:spcAft>
              <a:tabLst>
                <a:tab pos="815975" algn="l"/>
              </a:tabLst>
            </a:pPr>
            <a:r>
              <a:rPr lang="de-DE" sz="2000">
                <a:solidFill>
                  <a:srgbClr val="000000"/>
                </a:solidFill>
                <a:latin typeface="Times" pitchFamily="18" charset="0"/>
                <a:ea typeface="Times New Roman" pitchFamily="18" charset="0"/>
                <a:cs typeface="Times New Roman" pitchFamily="18" charset="0"/>
              </a:rPr>
              <a:t>      Präimplantationsdiagnostik (PID), neue Gesetzgebung.</a:t>
            </a:r>
            <a:endParaRPr lang="de-DE" sz="1600">
              <a:solidFill>
                <a:srgbClr val="000000"/>
              </a:solidFill>
              <a:latin typeface="Arial" pitchFamily="34" charset="0"/>
            </a:endParaRPr>
          </a:p>
          <a:p>
            <a:pPr eaLnBrk="0" fontAlgn="base" hangingPunct="0">
              <a:spcBef>
                <a:spcPct val="0"/>
              </a:spcBef>
              <a:spcAft>
                <a:spcPct val="0"/>
              </a:spcAft>
              <a:tabLst>
                <a:tab pos="815975" algn="l"/>
              </a:tabLst>
            </a:pPr>
            <a:r>
              <a:rPr lang="de-DE" sz="2000">
                <a:solidFill>
                  <a:srgbClr val="000000"/>
                </a:solidFill>
                <a:latin typeface="Times" pitchFamily="18" charset="0"/>
                <a:ea typeface="Times New Roman" pitchFamily="18" charset="0"/>
                <a:cs typeface="Times New Roman" pitchFamily="18" charset="0"/>
              </a:rPr>
              <a:t>31. Gentherapie, Stammzellen, induzierte pluripotente Stammzellen,</a:t>
            </a:r>
            <a:endParaRPr lang="de-DE" sz="1600">
              <a:solidFill>
                <a:srgbClr val="000000"/>
              </a:solidFill>
              <a:latin typeface="Arial" pitchFamily="34" charset="0"/>
            </a:endParaRPr>
          </a:p>
          <a:p>
            <a:pPr eaLnBrk="0" fontAlgn="base" hangingPunct="0">
              <a:spcBef>
                <a:spcPct val="0"/>
              </a:spcBef>
              <a:spcAft>
                <a:spcPct val="0"/>
              </a:spcAft>
              <a:tabLst>
                <a:tab pos="815975" algn="l"/>
              </a:tabLst>
            </a:pPr>
            <a:r>
              <a:rPr lang="de-DE" sz="2000">
                <a:solidFill>
                  <a:srgbClr val="000000"/>
                </a:solidFill>
                <a:latin typeface="Times" pitchFamily="18" charset="0"/>
                <a:ea typeface="Times New Roman" pitchFamily="18" charset="0"/>
                <a:cs typeface="Times New Roman" pitchFamily="18" charset="0"/>
              </a:rPr>
              <a:t>      Klonen von Organismen. Manipulationen an Genomen und die </a:t>
            </a:r>
            <a:endParaRPr lang="de-DE" sz="1600">
              <a:solidFill>
                <a:srgbClr val="000000"/>
              </a:solidFill>
              <a:latin typeface="Arial" pitchFamily="34" charset="0"/>
            </a:endParaRPr>
          </a:p>
          <a:p>
            <a:pPr eaLnBrk="0" fontAlgn="base" hangingPunct="0">
              <a:spcBef>
                <a:spcPct val="0"/>
              </a:spcBef>
              <a:spcAft>
                <a:spcPct val="0"/>
              </a:spcAft>
              <a:tabLst>
                <a:tab pos="815975" algn="l"/>
              </a:tabLst>
            </a:pPr>
            <a:r>
              <a:rPr lang="de-DE" sz="2000">
                <a:solidFill>
                  <a:srgbClr val="000000"/>
                </a:solidFill>
                <a:latin typeface="Times" pitchFamily="18" charset="0"/>
                <a:ea typeface="Times New Roman" pitchFamily="18" charset="0"/>
                <a:cs typeface="Times New Roman" pitchFamily="18" charset="0"/>
              </a:rPr>
              <a:t>      Folgen?</a:t>
            </a:r>
            <a:endParaRPr lang="de-DE" sz="2800">
              <a:solidFill>
                <a:srgbClr val="000000"/>
              </a:solidFill>
              <a:latin typeface="Arial" pitchFamily="34" charset="0"/>
            </a:endParaRPr>
          </a:p>
        </p:txBody>
      </p:sp>
    </p:spTree>
    <p:extLst>
      <p:ext uri="{BB962C8B-B14F-4D97-AF65-F5344CB8AC3E}">
        <p14:creationId xmlns:p14="http://schemas.microsoft.com/office/powerpoint/2010/main" val="126643310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1"/>
          <p:cNvSpPr>
            <a:spLocks noGrp="1"/>
          </p:cNvSpPr>
          <p:nvPr>
            <p:ph type="sldNum" sz="quarter" idx="12"/>
          </p:nvPr>
        </p:nvSpPr>
        <p:spPr/>
        <p:txBody>
          <a:bodyPr/>
          <a:lstStyle/>
          <a:p>
            <a:pPr>
              <a:defRPr/>
            </a:pPr>
            <a:fld id="{2ABC84A6-452D-4F23-8001-E6FBED577526}" type="slidenum">
              <a:rPr lang="de-DE" smtClean="0">
                <a:solidFill>
                  <a:srgbClr val="000000"/>
                </a:solidFill>
              </a:rPr>
              <a:pPr>
                <a:defRPr/>
              </a:pPr>
              <a:t>6</a:t>
            </a:fld>
            <a:endParaRPr lang="de-DE">
              <a:solidFill>
                <a:srgbClr val="000000"/>
              </a:solidFill>
            </a:endParaRPr>
          </a:p>
        </p:txBody>
      </p:sp>
      <p:sp>
        <p:nvSpPr>
          <p:cNvPr id="5" name="Rechteck 4"/>
          <p:cNvSpPr/>
          <p:nvPr/>
        </p:nvSpPr>
        <p:spPr>
          <a:xfrm>
            <a:off x="251520" y="917912"/>
            <a:ext cx="8676456" cy="5109091"/>
          </a:xfrm>
          <a:prstGeom prst="rect">
            <a:avLst/>
          </a:prstGeom>
        </p:spPr>
        <p:txBody>
          <a:bodyPr wrap="square">
            <a:spAutoFit/>
          </a:bodyPr>
          <a:lstStyle/>
          <a:p>
            <a:pPr indent="-288000" eaLnBrk="0" fontAlgn="base" hangingPunct="0">
              <a:spcBef>
                <a:spcPct val="0"/>
              </a:spcBef>
              <a:spcAft>
                <a:spcPct val="0"/>
              </a:spcAft>
              <a:tabLst>
                <a:tab pos="815975" algn="l"/>
              </a:tabLst>
            </a:pPr>
            <a:r>
              <a:rPr lang="de-DE" sz="2000" b="1">
                <a:solidFill>
                  <a:srgbClr val="000000"/>
                </a:solidFill>
                <a:latin typeface="Times" pitchFamily="18" charset="0"/>
                <a:ea typeface="Times New Roman" pitchFamily="18" charset="0"/>
                <a:cs typeface="Times New Roman" pitchFamily="18" charset="0"/>
              </a:rPr>
              <a:t>Februar</a:t>
            </a:r>
            <a:endParaRPr lang="de-DE" sz="1400">
              <a:solidFill>
                <a:srgbClr val="000000"/>
              </a:solidFill>
              <a:latin typeface="Arial" pitchFamily="34" charset="0"/>
            </a:endParaRPr>
          </a:p>
          <a:p>
            <a:pPr indent="-288000" eaLnBrk="0" fontAlgn="base" hangingPunct="0">
              <a:spcBef>
                <a:spcPct val="0"/>
              </a:spcBef>
              <a:spcAft>
                <a:spcPct val="0"/>
              </a:spcAft>
              <a:tabLst>
                <a:tab pos="815975" algn="l"/>
              </a:tabLst>
            </a:pPr>
            <a:r>
              <a:rPr lang="de-DE" sz="2000">
                <a:solidFill>
                  <a:srgbClr val="000000"/>
                </a:solidFill>
                <a:latin typeface="Times" pitchFamily="18" charset="0"/>
                <a:ea typeface="Times New Roman" pitchFamily="18" charset="0"/>
                <a:cs typeface="Times New Roman" pitchFamily="18" charset="0"/>
              </a:rPr>
              <a:t>07. Virologie, Viruserkrankungen und Impfungen: Beispiele HIV -    AIDS,</a:t>
            </a:r>
            <a:endParaRPr lang="de-DE" sz="1600">
              <a:solidFill>
                <a:srgbClr val="000000"/>
              </a:solidFill>
              <a:latin typeface="Arial" pitchFamily="34" charset="0"/>
            </a:endParaRPr>
          </a:p>
          <a:p>
            <a:pPr indent="-288000" eaLnBrk="0" fontAlgn="base" hangingPunct="0">
              <a:spcBef>
                <a:spcPct val="0"/>
              </a:spcBef>
              <a:spcAft>
                <a:spcPct val="0"/>
              </a:spcAft>
              <a:tabLst>
                <a:tab pos="815975" algn="l"/>
              </a:tabLst>
            </a:pPr>
            <a:r>
              <a:rPr lang="de-DE" sz="2000">
                <a:solidFill>
                  <a:srgbClr val="000000"/>
                </a:solidFill>
                <a:latin typeface="Times" pitchFamily="18" charset="0"/>
                <a:ea typeface="Times New Roman" pitchFamily="18" charset="0"/>
                <a:cs typeface="Times New Roman" pitchFamily="18" charset="0"/>
              </a:rPr>
              <a:t>      Influenza, Pocken, Poliomyelitis u. a.</a:t>
            </a:r>
          </a:p>
          <a:p>
            <a:pPr indent="-288000" eaLnBrk="0" fontAlgn="base" hangingPunct="0">
              <a:spcBef>
                <a:spcPct val="0"/>
              </a:spcBef>
              <a:spcAft>
                <a:spcPct val="0"/>
              </a:spcAft>
              <a:tabLst>
                <a:tab pos="815975" algn="l"/>
              </a:tabLst>
            </a:pPr>
            <a:endParaRPr lang="de-DE" sz="1600">
              <a:solidFill>
                <a:srgbClr val="000000"/>
              </a:solidFill>
              <a:latin typeface="Arial" pitchFamily="34" charset="0"/>
            </a:endParaRPr>
          </a:p>
          <a:p>
            <a:pPr indent="-288000" eaLnBrk="0" fontAlgn="base" hangingPunct="0">
              <a:spcBef>
                <a:spcPct val="0"/>
              </a:spcBef>
              <a:spcAft>
                <a:spcPct val="0"/>
              </a:spcAft>
              <a:tabLst>
                <a:tab pos="815975" algn="l"/>
              </a:tabLst>
            </a:pPr>
            <a:r>
              <a:rPr lang="de-DE" sz="2000">
                <a:solidFill>
                  <a:srgbClr val="000000"/>
                </a:solidFill>
                <a:latin typeface="Times" pitchFamily="18" charset="0"/>
                <a:ea typeface="Times New Roman" pitchFamily="18" charset="0"/>
                <a:cs typeface="Times New Roman" pitchFamily="18" charset="0"/>
              </a:rPr>
              <a:t>[14. Tabuisieren die öffentliche Diskussion und die Gesetzgebung zur</a:t>
            </a:r>
            <a:endParaRPr lang="de-DE" sz="1600">
              <a:solidFill>
                <a:srgbClr val="000000"/>
              </a:solidFill>
              <a:latin typeface="Arial" pitchFamily="34" charset="0"/>
            </a:endParaRPr>
          </a:p>
          <a:p>
            <a:pPr indent="-288000" eaLnBrk="0" fontAlgn="base" hangingPunct="0">
              <a:spcBef>
                <a:spcPct val="0"/>
              </a:spcBef>
              <a:spcAft>
                <a:spcPct val="0"/>
              </a:spcAft>
              <a:tabLst>
                <a:tab pos="815975" algn="l"/>
              </a:tabLst>
            </a:pPr>
            <a:r>
              <a:rPr lang="de-DE" sz="2000">
                <a:solidFill>
                  <a:srgbClr val="000000"/>
                </a:solidFill>
                <a:latin typeface="Times" pitchFamily="18" charset="0"/>
                <a:ea typeface="Times New Roman" pitchFamily="18" charset="0"/>
                <a:cs typeface="Times New Roman" pitchFamily="18" charset="0"/>
              </a:rPr>
              <a:t>      Genetik in Deutschland die Auseinandersetzung mit Erkenntnissen</a:t>
            </a:r>
            <a:endParaRPr lang="de-DE" sz="1600">
              <a:solidFill>
                <a:srgbClr val="000000"/>
              </a:solidFill>
              <a:latin typeface="Arial" pitchFamily="34" charset="0"/>
            </a:endParaRPr>
          </a:p>
          <a:p>
            <a:pPr indent="-288000" eaLnBrk="0" fontAlgn="base" hangingPunct="0">
              <a:spcBef>
                <a:spcPct val="0"/>
              </a:spcBef>
              <a:spcAft>
                <a:spcPct val="0"/>
              </a:spcAft>
              <a:tabLst>
                <a:tab pos="815975" algn="l"/>
              </a:tabLst>
            </a:pPr>
            <a:r>
              <a:rPr lang="de-DE" sz="2000">
                <a:solidFill>
                  <a:srgbClr val="000000"/>
                </a:solidFill>
                <a:latin typeface="Times" pitchFamily="18" charset="0"/>
                <a:ea typeface="Times New Roman" pitchFamily="18" charset="0"/>
                <a:cs typeface="Times New Roman" pitchFamily="18" charset="0"/>
              </a:rPr>
              <a:t>      aus Biologie, Medizin und Genetik?]</a:t>
            </a:r>
          </a:p>
          <a:p>
            <a:pPr indent="-288000" eaLnBrk="0" fontAlgn="base" hangingPunct="0">
              <a:spcBef>
                <a:spcPct val="0"/>
              </a:spcBef>
              <a:spcAft>
                <a:spcPct val="0"/>
              </a:spcAft>
              <a:tabLst>
                <a:tab pos="815975" algn="l"/>
              </a:tabLst>
            </a:pPr>
            <a:endParaRPr lang="de-DE" sz="2000">
              <a:solidFill>
                <a:srgbClr val="000000"/>
              </a:solidFill>
              <a:latin typeface="Times" pitchFamily="18" charset="0"/>
              <a:cs typeface="Times New Roman" pitchFamily="18" charset="0"/>
            </a:endParaRPr>
          </a:p>
          <a:p>
            <a:pPr indent="-288000" eaLnBrk="0" fontAlgn="base" hangingPunct="0">
              <a:spcBef>
                <a:spcPct val="0"/>
              </a:spcBef>
              <a:spcAft>
                <a:spcPct val="0"/>
              </a:spcAft>
              <a:tabLst>
                <a:tab pos="815975" algn="l"/>
              </a:tabLst>
            </a:pPr>
            <a:endParaRPr lang="de-DE" sz="1600">
              <a:solidFill>
                <a:srgbClr val="000000"/>
              </a:solidFill>
              <a:latin typeface="Arial" pitchFamily="34" charset="0"/>
            </a:endParaRPr>
          </a:p>
          <a:p>
            <a:pPr indent="-288000" eaLnBrk="0" fontAlgn="base" hangingPunct="0">
              <a:spcBef>
                <a:spcPct val="0"/>
              </a:spcBef>
              <a:spcAft>
                <a:spcPct val="0"/>
              </a:spcAft>
              <a:tabLst>
                <a:tab pos="815975" algn="l"/>
              </a:tabLst>
            </a:pPr>
            <a:r>
              <a:rPr lang="de-DE" sz="2000">
                <a:solidFill>
                  <a:srgbClr val="000000"/>
                </a:solidFill>
                <a:latin typeface="Times" pitchFamily="18" charset="0"/>
                <a:ea typeface="Times New Roman" pitchFamily="18" charset="0"/>
                <a:cs typeface="Times New Roman" pitchFamily="18" charset="0"/>
              </a:rPr>
              <a:t>NN. Weitere Themen (zur Wahl): </a:t>
            </a:r>
          </a:p>
          <a:p>
            <a:pPr indent="-288000" eaLnBrk="0" fontAlgn="base" hangingPunct="0">
              <a:spcBef>
                <a:spcPct val="0"/>
              </a:spcBef>
              <a:spcAft>
                <a:spcPct val="0"/>
              </a:spcAft>
              <a:tabLst>
                <a:tab pos="815975" algn="l"/>
              </a:tabLst>
            </a:pPr>
            <a:endParaRPr lang="de-DE" sz="1600">
              <a:solidFill>
                <a:srgbClr val="000000"/>
              </a:solidFill>
              <a:latin typeface="Arial" pitchFamily="34" charset="0"/>
            </a:endParaRPr>
          </a:p>
          <a:p>
            <a:pPr indent="-288000" eaLnBrk="0" fontAlgn="base" hangingPunct="0">
              <a:spcBef>
                <a:spcPct val="0"/>
              </a:spcBef>
              <a:spcAft>
                <a:spcPct val="0"/>
              </a:spcAft>
              <a:buFontTx/>
              <a:buChar char="•"/>
              <a:tabLst>
                <a:tab pos="815975" algn="l"/>
              </a:tabLst>
            </a:pPr>
            <a:r>
              <a:rPr lang="de-DE" sz="2000">
                <a:solidFill>
                  <a:srgbClr val="000000"/>
                </a:solidFill>
                <a:latin typeface="Times" pitchFamily="18" charset="0"/>
                <a:ea typeface="Times New Roman" pitchFamily="18" charset="0"/>
                <a:cs typeface="Times New Roman" pitchFamily="18" charset="0"/>
              </a:rPr>
              <a:t>Schicksal fremder DNA in Zellen, in Organismen.</a:t>
            </a:r>
            <a:endParaRPr lang="de-DE" sz="1600">
              <a:solidFill>
                <a:srgbClr val="000000"/>
              </a:solidFill>
              <a:latin typeface="Arial" pitchFamily="34" charset="0"/>
            </a:endParaRPr>
          </a:p>
          <a:p>
            <a:pPr indent="-288000" eaLnBrk="0" fontAlgn="base" hangingPunct="0">
              <a:spcBef>
                <a:spcPct val="0"/>
              </a:spcBef>
              <a:spcAft>
                <a:spcPct val="0"/>
              </a:spcAft>
              <a:buFontTx/>
              <a:buChar char="•"/>
              <a:tabLst>
                <a:tab pos="815975" algn="l"/>
              </a:tabLst>
            </a:pPr>
            <a:r>
              <a:rPr lang="de-DE" sz="2000">
                <a:solidFill>
                  <a:srgbClr val="000000"/>
                </a:solidFill>
                <a:latin typeface="Times" pitchFamily="18" charset="0"/>
                <a:ea typeface="Times New Roman" pitchFamily="18" charset="0"/>
                <a:cs typeface="Times New Roman" pitchFamily="18" charset="0"/>
              </a:rPr>
              <a:t>Grüne Gentechnik</a:t>
            </a:r>
            <a:endParaRPr lang="de-DE" sz="1600">
              <a:solidFill>
                <a:srgbClr val="000000"/>
              </a:solidFill>
              <a:latin typeface="Arial" pitchFamily="34" charset="0"/>
            </a:endParaRPr>
          </a:p>
          <a:p>
            <a:pPr indent="-288000" eaLnBrk="0" fontAlgn="base" hangingPunct="0">
              <a:spcBef>
                <a:spcPct val="0"/>
              </a:spcBef>
              <a:spcAft>
                <a:spcPct val="0"/>
              </a:spcAft>
              <a:buFontTx/>
              <a:buChar char="•"/>
              <a:tabLst>
                <a:tab pos="815975" algn="l"/>
              </a:tabLst>
            </a:pPr>
            <a:r>
              <a:rPr lang="de-DE" sz="2000">
                <a:solidFill>
                  <a:srgbClr val="000000"/>
                </a:solidFill>
                <a:latin typeface="Times" pitchFamily="18" charset="0"/>
                <a:ea typeface="Times New Roman" pitchFamily="18" charset="0"/>
                <a:cs typeface="Times New Roman" pitchFamily="18" charset="0"/>
              </a:rPr>
              <a:t>Genmanipulierte Organismen (GMOs)</a:t>
            </a:r>
            <a:endParaRPr lang="de-DE" sz="1600">
              <a:solidFill>
                <a:srgbClr val="000000"/>
              </a:solidFill>
              <a:latin typeface="Arial" pitchFamily="34" charset="0"/>
            </a:endParaRPr>
          </a:p>
          <a:p>
            <a:pPr indent="-288000" eaLnBrk="0" fontAlgn="base" hangingPunct="0">
              <a:spcBef>
                <a:spcPct val="0"/>
              </a:spcBef>
              <a:spcAft>
                <a:spcPct val="0"/>
              </a:spcAft>
              <a:buFontTx/>
              <a:buChar char="•"/>
              <a:tabLst>
                <a:tab pos="815975" algn="l"/>
              </a:tabLst>
            </a:pPr>
            <a:r>
              <a:rPr lang="de-DE" sz="2000">
                <a:solidFill>
                  <a:srgbClr val="000000"/>
                </a:solidFill>
                <a:latin typeface="Times" pitchFamily="18" charset="0"/>
                <a:ea typeface="Times New Roman" pitchFamily="18" charset="0"/>
                <a:cs typeface="Times New Roman" pitchFamily="18" charset="0"/>
              </a:rPr>
              <a:t>Eßgewohnheiten, Übergewicht, Selektion gegen Hunger, Überernährung, die während der Evolution eher nicht „vorgesehen“ war.</a:t>
            </a:r>
            <a:endParaRPr lang="de-DE" sz="1600">
              <a:solidFill>
                <a:srgbClr val="000000"/>
              </a:solidFill>
              <a:latin typeface="Arial" pitchFamily="34" charset="0"/>
            </a:endParaRPr>
          </a:p>
          <a:p>
            <a:pPr eaLnBrk="0" fontAlgn="base" hangingPunct="0">
              <a:spcBef>
                <a:spcPct val="0"/>
              </a:spcBef>
              <a:spcAft>
                <a:spcPct val="0"/>
              </a:spcAft>
              <a:tabLst>
                <a:tab pos="815975" algn="l"/>
              </a:tabLst>
            </a:pPr>
            <a:r>
              <a:rPr lang="de-DE">
                <a:solidFill>
                  <a:srgbClr val="000000"/>
                </a:solidFill>
                <a:latin typeface="Times" pitchFamily="18" charset="0"/>
                <a:ea typeface="Times New Roman" pitchFamily="18" charset="0"/>
                <a:cs typeface="Times New Roman" pitchFamily="18" charset="0"/>
              </a:rPr>
              <a:t> </a:t>
            </a:r>
            <a:endParaRPr lang="de-DE" sz="1600">
              <a:solidFill>
                <a:srgbClr val="000000"/>
              </a:solidFill>
              <a:latin typeface="Arial" pitchFamily="34" charset="0"/>
            </a:endParaRPr>
          </a:p>
        </p:txBody>
      </p:sp>
    </p:spTree>
    <p:extLst>
      <p:ext uri="{BB962C8B-B14F-4D97-AF65-F5344CB8AC3E}">
        <p14:creationId xmlns:p14="http://schemas.microsoft.com/office/powerpoint/2010/main" val="115318232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idx="4294967295"/>
          </p:nvPr>
        </p:nvSpPr>
        <p:spPr/>
        <p:txBody>
          <a:bodyPr/>
          <a:lstStyle/>
          <a:p>
            <a:pPr eaLnBrk="1" hangingPunct="1"/>
            <a:r>
              <a:rPr lang="de-DE" dirty="0" smtClean="0"/>
              <a:t>Ethik Begriff</a:t>
            </a:r>
          </a:p>
        </p:txBody>
      </p:sp>
      <p:graphicFrame>
        <p:nvGraphicFramePr>
          <p:cNvPr id="7171" name="Object 3"/>
          <p:cNvGraphicFramePr>
            <a:graphicFrameLocks noChangeAspect="1"/>
          </p:cNvGraphicFramePr>
          <p:nvPr/>
        </p:nvGraphicFramePr>
        <p:xfrm>
          <a:off x="1600200" y="1143000"/>
          <a:ext cx="1752600" cy="392113"/>
        </p:xfrm>
        <a:graphic>
          <a:graphicData uri="http://schemas.openxmlformats.org/presentationml/2006/ole">
            <mc:AlternateContent xmlns:mc="http://schemas.openxmlformats.org/markup-compatibility/2006">
              <mc:Choice xmlns:v="urn:schemas-microsoft-com:vml" Requires="v">
                <p:oleObj spid="_x0000_s1026" name="Zeichnung" r:id="rId4" imgW="1457492" imgH="392648" progId="">
                  <p:embed/>
                </p:oleObj>
              </mc:Choice>
              <mc:Fallback>
                <p:oleObj name="Zeichnung" r:id="rId4" imgW="1457492" imgH="392648" progId="">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600200" y="1143000"/>
                        <a:ext cx="1752600" cy="392113"/>
                      </a:xfrm>
                      <a:prstGeom prst="rect">
                        <a:avLst/>
                      </a:prstGeom>
                      <a:solidFill>
                        <a:srgbClr val="FFFF66"/>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7172" name="Object 4"/>
          <p:cNvGraphicFramePr>
            <a:graphicFrameLocks noChangeAspect="1"/>
          </p:cNvGraphicFramePr>
          <p:nvPr/>
        </p:nvGraphicFramePr>
        <p:xfrm>
          <a:off x="4724400" y="1143000"/>
          <a:ext cx="1295400" cy="392113"/>
        </p:xfrm>
        <a:graphic>
          <a:graphicData uri="http://schemas.openxmlformats.org/presentationml/2006/ole">
            <mc:AlternateContent xmlns:mc="http://schemas.openxmlformats.org/markup-compatibility/2006">
              <mc:Choice xmlns:v="urn:schemas-microsoft-com:vml" Requires="v">
                <p:oleObj spid="_x0000_s1027" name="Zeichnung" r:id="rId6" imgW="1021222" imgH="393107" progId="">
                  <p:embed/>
                </p:oleObj>
              </mc:Choice>
              <mc:Fallback>
                <p:oleObj name="Zeichnung" r:id="rId6" imgW="1021222" imgH="393107" progId="">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724400" y="1143000"/>
                        <a:ext cx="1295400" cy="392113"/>
                      </a:xfrm>
                      <a:prstGeom prst="rect">
                        <a:avLst/>
                      </a:prstGeom>
                      <a:solidFill>
                        <a:srgbClr val="FFFF66"/>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7173" name="Text Box 5"/>
          <p:cNvSpPr txBox="1">
            <a:spLocks noChangeArrowheads="1"/>
          </p:cNvSpPr>
          <p:nvPr/>
        </p:nvSpPr>
        <p:spPr bwMode="auto">
          <a:xfrm>
            <a:off x="357188" y="2786063"/>
            <a:ext cx="1890712" cy="396875"/>
          </a:xfrm>
          <a:prstGeom prst="rect">
            <a:avLst/>
          </a:prstGeom>
          <a:noFill/>
          <a:ln w="9525">
            <a:noFill/>
            <a:miter lim="800000"/>
            <a:headEnd/>
            <a:tailEnd/>
          </a:ln>
        </p:spPr>
        <p:txBody>
          <a:bodyPr wrap="none">
            <a:spAutoFit/>
          </a:bodyPr>
          <a:lstStyle/>
          <a:p>
            <a:pPr fontAlgn="base">
              <a:spcBef>
                <a:spcPct val="0"/>
              </a:spcBef>
              <a:spcAft>
                <a:spcPct val="0"/>
              </a:spcAft>
            </a:pPr>
            <a:r>
              <a:rPr lang="de-DE" sz="2000">
                <a:solidFill>
                  <a:srgbClr val="000000"/>
                </a:solidFill>
              </a:rPr>
              <a:t>Regel - Ordnung</a:t>
            </a:r>
          </a:p>
        </p:txBody>
      </p:sp>
      <p:sp>
        <p:nvSpPr>
          <p:cNvPr id="7174" name="Text Box 6"/>
          <p:cNvSpPr txBox="1">
            <a:spLocks noChangeArrowheads="1"/>
          </p:cNvSpPr>
          <p:nvPr/>
        </p:nvSpPr>
        <p:spPr bwMode="auto">
          <a:xfrm>
            <a:off x="381000" y="4953000"/>
            <a:ext cx="3273425" cy="708025"/>
          </a:xfrm>
          <a:prstGeom prst="rect">
            <a:avLst/>
          </a:prstGeom>
          <a:noFill/>
          <a:ln w="9525">
            <a:solidFill>
              <a:srgbClr val="FF0000"/>
            </a:solidFill>
            <a:miter lim="800000"/>
            <a:headEnd/>
            <a:tailEnd/>
          </a:ln>
        </p:spPr>
        <p:txBody>
          <a:bodyPr wrap="none">
            <a:spAutoFit/>
          </a:bodyPr>
          <a:lstStyle/>
          <a:p>
            <a:pPr fontAlgn="base">
              <a:spcBef>
                <a:spcPct val="0"/>
              </a:spcBef>
              <a:spcAft>
                <a:spcPct val="0"/>
              </a:spcAft>
            </a:pPr>
            <a:r>
              <a:rPr lang="de-DE" sz="2000">
                <a:solidFill>
                  <a:srgbClr val="000000"/>
                </a:solidFill>
              </a:rPr>
              <a:t>Das, was für jeden  Menschen</a:t>
            </a:r>
          </a:p>
          <a:p>
            <a:pPr fontAlgn="base">
              <a:spcBef>
                <a:spcPct val="0"/>
              </a:spcBef>
              <a:spcAft>
                <a:spcPct val="0"/>
              </a:spcAft>
            </a:pPr>
            <a:r>
              <a:rPr lang="de-DE" sz="2000">
                <a:solidFill>
                  <a:srgbClr val="000000"/>
                </a:solidFill>
              </a:rPr>
              <a:t> unbedingt gilt</a:t>
            </a:r>
          </a:p>
        </p:txBody>
      </p:sp>
      <p:sp>
        <p:nvSpPr>
          <p:cNvPr id="7175" name="Text Box 7"/>
          <p:cNvSpPr txBox="1">
            <a:spLocks noChangeArrowheads="1"/>
          </p:cNvSpPr>
          <p:nvPr/>
        </p:nvSpPr>
        <p:spPr bwMode="auto">
          <a:xfrm>
            <a:off x="4800600" y="4724400"/>
            <a:ext cx="2093913" cy="1006475"/>
          </a:xfrm>
          <a:prstGeom prst="rect">
            <a:avLst/>
          </a:prstGeom>
          <a:noFill/>
          <a:ln w="9525">
            <a:solidFill>
              <a:srgbClr val="FF0000"/>
            </a:solidFill>
            <a:miter lim="800000"/>
            <a:headEnd/>
            <a:tailEnd/>
          </a:ln>
        </p:spPr>
        <p:txBody>
          <a:bodyPr wrap="none">
            <a:spAutoFit/>
          </a:bodyPr>
          <a:lstStyle/>
          <a:p>
            <a:pPr fontAlgn="base">
              <a:spcBef>
                <a:spcPct val="0"/>
              </a:spcBef>
              <a:spcAft>
                <a:spcPct val="0"/>
              </a:spcAft>
            </a:pPr>
            <a:r>
              <a:rPr lang="de-DE" sz="2000">
                <a:solidFill>
                  <a:srgbClr val="000000"/>
                </a:solidFill>
              </a:rPr>
              <a:t>Das, was für mich,</a:t>
            </a:r>
          </a:p>
          <a:p>
            <a:pPr fontAlgn="base">
              <a:spcBef>
                <a:spcPct val="0"/>
              </a:spcBef>
              <a:spcAft>
                <a:spcPct val="0"/>
              </a:spcAft>
            </a:pPr>
            <a:r>
              <a:rPr lang="de-DE" sz="2000">
                <a:solidFill>
                  <a:srgbClr val="000000"/>
                </a:solidFill>
              </a:rPr>
              <a:t> für uns gilt – </a:t>
            </a:r>
          </a:p>
          <a:p>
            <a:pPr fontAlgn="base">
              <a:spcBef>
                <a:spcPct val="0"/>
              </a:spcBef>
              <a:spcAft>
                <a:spcPct val="0"/>
              </a:spcAft>
            </a:pPr>
            <a:r>
              <a:rPr lang="de-DE" sz="2000">
                <a:solidFill>
                  <a:srgbClr val="000000"/>
                </a:solidFill>
              </a:rPr>
              <a:t> was zu uns gehört</a:t>
            </a:r>
          </a:p>
        </p:txBody>
      </p:sp>
      <p:sp>
        <p:nvSpPr>
          <p:cNvPr id="7176" name="Text Box 8"/>
          <p:cNvSpPr txBox="1">
            <a:spLocks noChangeArrowheads="1"/>
          </p:cNvSpPr>
          <p:nvPr/>
        </p:nvSpPr>
        <p:spPr bwMode="auto">
          <a:xfrm>
            <a:off x="4800600" y="3429000"/>
            <a:ext cx="2511425" cy="701675"/>
          </a:xfrm>
          <a:prstGeom prst="rect">
            <a:avLst/>
          </a:prstGeom>
          <a:noFill/>
          <a:ln w="9525">
            <a:noFill/>
            <a:miter lim="800000"/>
            <a:headEnd/>
            <a:tailEnd/>
          </a:ln>
        </p:spPr>
        <p:txBody>
          <a:bodyPr wrap="none">
            <a:spAutoFit/>
          </a:bodyPr>
          <a:lstStyle/>
          <a:p>
            <a:pPr fontAlgn="base">
              <a:spcBef>
                <a:spcPct val="0"/>
              </a:spcBef>
              <a:spcAft>
                <a:spcPct val="0"/>
              </a:spcAft>
            </a:pPr>
            <a:r>
              <a:rPr lang="de-DE" sz="2000">
                <a:solidFill>
                  <a:srgbClr val="000000"/>
                </a:solidFill>
              </a:rPr>
              <a:t>Das Gewohnte – </a:t>
            </a:r>
          </a:p>
          <a:p>
            <a:pPr fontAlgn="base">
              <a:spcBef>
                <a:spcPct val="0"/>
              </a:spcBef>
              <a:spcAft>
                <a:spcPct val="0"/>
              </a:spcAft>
            </a:pPr>
            <a:r>
              <a:rPr lang="de-DE" sz="2000">
                <a:solidFill>
                  <a:srgbClr val="000000"/>
                </a:solidFill>
              </a:rPr>
              <a:t> das worin wir wohnen</a:t>
            </a:r>
          </a:p>
        </p:txBody>
      </p:sp>
      <p:sp>
        <p:nvSpPr>
          <p:cNvPr id="7177" name="Text Box 9"/>
          <p:cNvSpPr txBox="1">
            <a:spLocks noChangeArrowheads="1"/>
          </p:cNvSpPr>
          <p:nvPr/>
        </p:nvSpPr>
        <p:spPr bwMode="auto">
          <a:xfrm>
            <a:off x="428625" y="3214688"/>
            <a:ext cx="1846263" cy="396875"/>
          </a:xfrm>
          <a:prstGeom prst="rect">
            <a:avLst/>
          </a:prstGeom>
          <a:noFill/>
          <a:ln w="9525">
            <a:noFill/>
            <a:miter lim="800000"/>
            <a:headEnd/>
            <a:tailEnd/>
          </a:ln>
        </p:spPr>
        <p:txBody>
          <a:bodyPr wrap="none">
            <a:spAutoFit/>
          </a:bodyPr>
          <a:lstStyle/>
          <a:p>
            <a:pPr fontAlgn="base">
              <a:spcBef>
                <a:spcPct val="0"/>
              </a:spcBef>
              <a:spcAft>
                <a:spcPct val="0"/>
              </a:spcAft>
            </a:pPr>
            <a:r>
              <a:rPr lang="de-DE" sz="2000">
                <a:solidFill>
                  <a:srgbClr val="000000"/>
                </a:solidFill>
              </a:rPr>
              <a:t>Das Moralische </a:t>
            </a:r>
          </a:p>
        </p:txBody>
      </p:sp>
      <p:sp>
        <p:nvSpPr>
          <p:cNvPr id="7178" name="Text Box 10"/>
          <p:cNvSpPr txBox="1">
            <a:spLocks noChangeArrowheads="1"/>
          </p:cNvSpPr>
          <p:nvPr/>
        </p:nvSpPr>
        <p:spPr bwMode="auto">
          <a:xfrm>
            <a:off x="4786313" y="2786063"/>
            <a:ext cx="2660650" cy="701675"/>
          </a:xfrm>
          <a:prstGeom prst="rect">
            <a:avLst/>
          </a:prstGeom>
          <a:noFill/>
          <a:ln w="9525">
            <a:noFill/>
            <a:miter lim="800000"/>
            <a:headEnd/>
            <a:tailEnd/>
          </a:ln>
        </p:spPr>
        <p:txBody>
          <a:bodyPr wrap="none">
            <a:spAutoFit/>
          </a:bodyPr>
          <a:lstStyle/>
          <a:p>
            <a:pPr fontAlgn="base">
              <a:spcBef>
                <a:spcPct val="0"/>
              </a:spcBef>
              <a:spcAft>
                <a:spcPct val="0"/>
              </a:spcAft>
            </a:pPr>
            <a:r>
              <a:rPr lang="de-DE" sz="2000">
                <a:solidFill>
                  <a:srgbClr val="000000"/>
                </a:solidFill>
              </a:rPr>
              <a:t>Das Sittlich-Moralische,</a:t>
            </a:r>
          </a:p>
          <a:p>
            <a:pPr fontAlgn="base">
              <a:spcBef>
                <a:spcPct val="0"/>
              </a:spcBef>
              <a:spcAft>
                <a:spcPct val="0"/>
              </a:spcAft>
            </a:pPr>
            <a:r>
              <a:rPr lang="de-DE" sz="2000">
                <a:solidFill>
                  <a:srgbClr val="000000"/>
                </a:solidFill>
              </a:rPr>
              <a:t> das Ethische </a:t>
            </a:r>
          </a:p>
        </p:txBody>
      </p:sp>
      <p:sp>
        <p:nvSpPr>
          <p:cNvPr id="7179" name="Text Box 11"/>
          <p:cNvSpPr txBox="1">
            <a:spLocks noChangeArrowheads="1"/>
          </p:cNvSpPr>
          <p:nvPr/>
        </p:nvSpPr>
        <p:spPr bwMode="auto">
          <a:xfrm>
            <a:off x="4857750" y="2357438"/>
            <a:ext cx="647700" cy="396875"/>
          </a:xfrm>
          <a:prstGeom prst="rect">
            <a:avLst/>
          </a:prstGeom>
          <a:noFill/>
          <a:ln w="9525">
            <a:noFill/>
            <a:miter lim="800000"/>
            <a:headEnd/>
            <a:tailEnd/>
          </a:ln>
        </p:spPr>
        <p:txBody>
          <a:bodyPr wrap="none">
            <a:spAutoFit/>
          </a:bodyPr>
          <a:lstStyle/>
          <a:p>
            <a:pPr fontAlgn="base">
              <a:spcBef>
                <a:spcPct val="0"/>
              </a:spcBef>
              <a:spcAft>
                <a:spcPct val="0"/>
              </a:spcAft>
            </a:pPr>
            <a:r>
              <a:rPr lang="de-DE" sz="2000">
                <a:solidFill>
                  <a:srgbClr val="000000"/>
                </a:solidFill>
              </a:rPr>
              <a:t>Sitte</a:t>
            </a:r>
          </a:p>
        </p:txBody>
      </p:sp>
      <p:sp>
        <p:nvSpPr>
          <p:cNvPr id="7180" name="Text Box 12"/>
          <p:cNvSpPr txBox="1">
            <a:spLocks noChangeArrowheads="1"/>
          </p:cNvSpPr>
          <p:nvPr/>
        </p:nvSpPr>
        <p:spPr bwMode="auto">
          <a:xfrm>
            <a:off x="2651125" y="269875"/>
            <a:ext cx="842963" cy="457200"/>
          </a:xfrm>
          <a:prstGeom prst="rect">
            <a:avLst/>
          </a:prstGeom>
          <a:noFill/>
          <a:ln w="9525">
            <a:noFill/>
            <a:miter lim="800000"/>
            <a:headEnd/>
            <a:tailEnd/>
          </a:ln>
        </p:spPr>
        <p:txBody>
          <a:bodyPr wrap="none">
            <a:spAutoFit/>
          </a:bodyPr>
          <a:lstStyle/>
          <a:p>
            <a:pPr fontAlgn="base">
              <a:spcBef>
                <a:spcPct val="0"/>
              </a:spcBef>
              <a:spcAft>
                <a:spcPct val="0"/>
              </a:spcAft>
            </a:pPr>
            <a:r>
              <a:rPr lang="de-DE" sz="2400">
                <a:solidFill>
                  <a:srgbClr val="000000"/>
                </a:solidFill>
              </a:rPr>
              <a:t>Ethik</a:t>
            </a:r>
          </a:p>
        </p:txBody>
      </p:sp>
      <p:sp>
        <p:nvSpPr>
          <p:cNvPr id="7181" name="Line 13"/>
          <p:cNvSpPr>
            <a:spLocks noChangeShapeType="1"/>
          </p:cNvSpPr>
          <p:nvPr/>
        </p:nvSpPr>
        <p:spPr bwMode="auto">
          <a:xfrm flipH="1">
            <a:off x="2209800" y="762000"/>
            <a:ext cx="533400" cy="381000"/>
          </a:xfrm>
          <a:prstGeom prst="line">
            <a:avLst/>
          </a:prstGeom>
          <a:noFill/>
          <a:ln w="38100">
            <a:solidFill>
              <a:schemeClr val="tx1"/>
            </a:solidFill>
            <a:round/>
            <a:headEnd/>
            <a:tailEnd type="triangle" w="med" len="med"/>
          </a:ln>
        </p:spPr>
        <p:txBody>
          <a:bodyPr/>
          <a:lstStyle/>
          <a:p>
            <a:pPr fontAlgn="base">
              <a:spcBef>
                <a:spcPct val="0"/>
              </a:spcBef>
              <a:spcAft>
                <a:spcPct val="0"/>
              </a:spcAft>
            </a:pPr>
            <a:endParaRPr lang="de-DE" sz="2400">
              <a:solidFill>
                <a:srgbClr val="000000"/>
              </a:solidFill>
            </a:endParaRPr>
          </a:p>
        </p:txBody>
      </p:sp>
      <p:sp>
        <p:nvSpPr>
          <p:cNvPr id="7182" name="Line 14"/>
          <p:cNvSpPr>
            <a:spLocks noChangeShapeType="1"/>
          </p:cNvSpPr>
          <p:nvPr/>
        </p:nvSpPr>
        <p:spPr bwMode="auto">
          <a:xfrm>
            <a:off x="3200400" y="762000"/>
            <a:ext cx="1219200" cy="533400"/>
          </a:xfrm>
          <a:prstGeom prst="line">
            <a:avLst/>
          </a:prstGeom>
          <a:noFill/>
          <a:ln w="38100">
            <a:solidFill>
              <a:schemeClr val="tx1"/>
            </a:solidFill>
            <a:round/>
            <a:headEnd/>
            <a:tailEnd type="triangle" w="med" len="med"/>
          </a:ln>
        </p:spPr>
        <p:txBody>
          <a:bodyPr/>
          <a:lstStyle/>
          <a:p>
            <a:pPr fontAlgn="base">
              <a:spcBef>
                <a:spcPct val="0"/>
              </a:spcBef>
              <a:spcAft>
                <a:spcPct val="0"/>
              </a:spcAft>
            </a:pPr>
            <a:endParaRPr lang="de-DE" sz="2400">
              <a:solidFill>
                <a:srgbClr val="000000"/>
              </a:solidFill>
            </a:endParaRPr>
          </a:p>
        </p:txBody>
      </p:sp>
      <p:sp>
        <p:nvSpPr>
          <p:cNvPr id="7183" name="Text Box 15"/>
          <p:cNvSpPr txBox="1">
            <a:spLocks noChangeArrowheads="1"/>
          </p:cNvSpPr>
          <p:nvPr/>
        </p:nvSpPr>
        <p:spPr bwMode="auto">
          <a:xfrm>
            <a:off x="457200" y="6096000"/>
            <a:ext cx="1833563" cy="457200"/>
          </a:xfrm>
          <a:prstGeom prst="rect">
            <a:avLst/>
          </a:prstGeom>
          <a:solidFill>
            <a:srgbClr val="FFFF66"/>
          </a:solidFill>
          <a:ln w="9525">
            <a:noFill/>
            <a:miter lim="800000"/>
            <a:headEnd/>
            <a:tailEnd/>
          </a:ln>
        </p:spPr>
        <p:txBody>
          <a:bodyPr wrap="none">
            <a:spAutoFit/>
          </a:bodyPr>
          <a:lstStyle/>
          <a:p>
            <a:pPr fontAlgn="base">
              <a:spcBef>
                <a:spcPct val="0"/>
              </a:spcBef>
              <a:spcAft>
                <a:spcPct val="0"/>
              </a:spcAft>
            </a:pPr>
            <a:r>
              <a:rPr lang="de-DE" sz="2400">
                <a:solidFill>
                  <a:srgbClr val="000000"/>
                </a:solidFill>
              </a:rPr>
              <a:t>Das Gerechte</a:t>
            </a:r>
          </a:p>
        </p:txBody>
      </p:sp>
      <p:sp>
        <p:nvSpPr>
          <p:cNvPr id="7184" name="Text Box 16"/>
          <p:cNvSpPr txBox="1">
            <a:spLocks noChangeArrowheads="1"/>
          </p:cNvSpPr>
          <p:nvPr/>
        </p:nvSpPr>
        <p:spPr bwMode="auto">
          <a:xfrm>
            <a:off x="4953000" y="6096000"/>
            <a:ext cx="1327150" cy="457200"/>
          </a:xfrm>
          <a:prstGeom prst="rect">
            <a:avLst/>
          </a:prstGeom>
          <a:solidFill>
            <a:srgbClr val="FFFF66"/>
          </a:solidFill>
          <a:ln w="9525">
            <a:noFill/>
            <a:miter lim="800000"/>
            <a:headEnd/>
            <a:tailEnd/>
          </a:ln>
        </p:spPr>
        <p:txBody>
          <a:bodyPr wrap="none">
            <a:spAutoFit/>
          </a:bodyPr>
          <a:lstStyle/>
          <a:p>
            <a:pPr fontAlgn="base">
              <a:spcBef>
                <a:spcPct val="0"/>
              </a:spcBef>
              <a:spcAft>
                <a:spcPct val="0"/>
              </a:spcAft>
            </a:pPr>
            <a:r>
              <a:rPr lang="de-DE" sz="2400">
                <a:solidFill>
                  <a:srgbClr val="000000"/>
                </a:solidFill>
              </a:rPr>
              <a:t>Das Gute</a:t>
            </a:r>
          </a:p>
        </p:txBody>
      </p:sp>
      <p:sp>
        <p:nvSpPr>
          <p:cNvPr id="7185" name="Textfeld 18"/>
          <p:cNvSpPr txBox="1">
            <a:spLocks noChangeArrowheads="1"/>
          </p:cNvSpPr>
          <p:nvPr/>
        </p:nvSpPr>
        <p:spPr bwMode="auto">
          <a:xfrm>
            <a:off x="1500188" y="1643063"/>
            <a:ext cx="885825" cy="461962"/>
          </a:xfrm>
          <a:prstGeom prst="rect">
            <a:avLst/>
          </a:prstGeom>
          <a:noFill/>
          <a:ln w="9525">
            <a:noFill/>
            <a:miter lim="800000"/>
            <a:headEnd/>
            <a:tailEnd/>
          </a:ln>
        </p:spPr>
        <p:txBody>
          <a:bodyPr wrap="none">
            <a:spAutoFit/>
          </a:bodyPr>
          <a:lstStyle/>
          <a:p>
            <a:pPr fontAlgn="base">
              <a:spcBef>
                <a:spcPct val="0"/>
              </a:spcBef>
              <a:spcAft>
                <a:spcPct val="0"/>
              </a:spcAft>
            </a:pPr>
            <a:r>
              <a:rPr lang="de-DE" sz="2400">
                <a:solidFill>
                  <a:srgbClr val="000000"/>
                </a:solidFill>
              </a:rPr>
              <a:t>Ethos</a:t>
            </a:r>
          </a:p>
        </p:txBody>
      </p:sp>
      <p:sp>
        <p:nvSpPr>
          <p:cNvPr id="7186" name="Textfeld 19"/>
          <p:cNvSpPr txBox="1">
            <a:spLocks noChangeArrowheads="1"/>
          </p:cNvSpPr>
          <p:nvPr/>
        </p:nvSpPr>
        <p:spPr bwMode="auto">
          <a:xfrm>
            <a:off x="4643438" y="1643063"/>
            <a:ext cx="1057275" cy="461962"/>
          </a:xfrm>
          <a:prstGeom prst="rect">
            <a:avLst/>
          </a:prstGeom>
          <a:noFill/>
          <a:ln w="9525">
            <a:noFill/>
            <a:miter lim="800000"/>
            <a:headEnd/>
            <a:tailEnd/>
          </a:ln>
        </p:spPr>
        <p:txBody>
          <a:bodyPr wrap="none">
            <a:spAutoFit/>
          </a:bodyPr>
          <a:lstStyle/>
          <a:p>
            <a:pPr fontAlgn="base">
              <a:spcBef>
                <a:spcPct val="0"/>
              </a:spcBef>
              <a:spcAft>
                <a:spcPct val="0"/>
              </a:spcAft>
            </a:pPr>
            <a:r>
              <a:rPr lang="de-DE" sz="2400">
                <a:solidFill>
                  <a:srgbClr val="000000"/>
                </a:solidFill>
              </a:rPr>
              <a:t>Aethos</a:t>
            </a:r>
          </a:p>
        </p:txBody>
      </p:sp>
      <p:sp>
        <p:nvSpPr>
          <p:cNvPr id="7187" name="Foliennummernplatzhalter 18"/>
          <p:cNvSpPr>
            <a:spLocks noGrp="1"/>
          </p:cNvSpPr>
          <p:nvPr>
            <p:ph type="sldNum" sz="quarter" idx="12"/>
          </p:nvPr>
        </p:nvSpPr>
        <p:spPr>
          <a:noFill/>
        </p:spPr>
        <p:txBody>
          <a:bodyPr/>
          <a:lstStyle/>
          <a:p>
            <a:fld id="{7332EE6B-CFE6-4AB1-9D82-A9CDD655F5A2}" type="slidenum">
              <a:rPr lang="de-DE" smtClean="0">
                <a:solidFill>
                  <a:srgbClr val="000000"/>
                </a:solidFill>
              </a:rPr>
              <a:pPr/>
              <a:t>7</a:t>
            </a:fld>
            <a:endParaRPr lang="de-DE" smtClean="0">
              <a:solidFill>
                <a:srgbClr val="000000"/>
              </a:solidFill>
            </a:endParaRPr>
          </a:p>
        </p:txBody>
      </p:sp>
    </p:spTree>
    <p:extLst>
      <p:ext uri="{BB962C8B-B14F-4D97-AF65-F5344CB8AC3E}">
        <p14:creationId xmlns:p14="http://schemas.microsoft.com/office/powerpoint/2010/main" val="49341458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de-DE" dirty="0" err="1" smtClean="0"/>
              <a:t>Intersections</a:t>
            </a:r>
            <a:endParaRPr lang="de-DE" dirty="0" smtClean="0"/>
          </a:p>
        </p:txBody>
      </p:sp>
      <p:sp>
        <p:nvSpPr>
          <p:cNvPr id="8195" name="Rectangle 3"/>
          <p:cNvSpPr>
            <a:spLocks noChangeArrowheads="1"/>
          </p:cNvSpPr>
          <p:nvPr/>
        </p:nvSpPr>
        <p:spPr bwMode="auto">
          <a:xfrm>
            <a:off x="457200" y="1066800"/>
            <a:ext cx="4953000" cy="4038600"/>
          </a:xfrm>
          <a:prstGeom prst="rect">
            <a:avLst/>
          </a:prstGeom>
          <a:noFill/>
          <a:ln w="57150">
            <a:solidFill>
              <a:schemeClr val="accent1"/>
            </a:solidFill>
            <a:miter lim="800000"/>
            <a:headEnd/>
            <a:tailEnd/>
          </a:ln>
        </p:spPr>
        <p:txBody>
          <a:bodyPr wrap="none" anchor="ctr"/>
          <a:lstStyle/>
          <a:p>
            <a:pPr fontAlgn="base">
              <a:spcBef>
                <a:spcPct val="0"/>
              </a:spcBef>
              <a:spcAft>
                <a:spcPct val="0"/>
              </a:spcAft>
            </a:pPr>
            <a:endParaRPr lang="de-DE" sz="2400">
              <a:solidFill>
                <a:srgbClr val="000000"/>
              </a:solidFill>
            </a:endParaRPr>
          </a:p>
        </p:txBody>
      </p:sp>
      <p:sp>
        <p:nvSpPr>
          <p:cNvPr id="8196" name="Text Box 4"/>
          <p:cNvSpPr txBox="1">
            <a:spLocks noChangeArrowheads="1"/>
          </p:cNvSpPr>
          <p:nvPr/>
        </p:nvSpPr>
        <p:spPr bwMode="auto">
          <a:xfrm>
            <a:off x="685800" y="2895600"/>
            <a:ext cx="2516188" cy="519113"/>
          </a:xfrm>
          <a:prstGeom prst="rect">
            <a:avLst/>
          </a:prstGeom>
          <a:noFill/>
          <a:ln w="9525">
            <a:noFill/>
            <a:miter lim="800000"/>
            <a:headEnd/>
            <a:tailEnd/>
          </a:ln>
        </p:spPr>
        <p:txBody>
          <a:bodyPr wrap="none">
            <a:spAutoFit/>
          </a:bodyPr>
          <a:lstStyle/>
          <a:p>
            <a:pPr fontAlgn="base">
              <a:spcBef>
                <a:spcPct val="0"/>
              </a:spcBef>
              <a:spcAft>
                <a:spcPct val="0"/>
              </a:spcAft>
            </a:pPr>
            <a:r>
              <a:rPr lang="de-DE" sz="2800" b="1">
                <a:solidFill>
                  <a:srgbClr val="00CC99"/>
                </a:solidFill>
              </a:rPr>
              <a:t>Book of Nature</a:t>
            </a:r>
          </a:p>
        </p:txBody>
      </p:sp>
      <p:sp>
        <p:nvSpPr>
          <p:cNvPr id="8197" name="Rectangle 5"/>
          <p:cNvSpPr>
            <a:spLocks noChangeArrowheads="1"/>
          </p:cNvSpPr>
          <p:nvPr/>
        </p:nvSpPr>
        <p:spPr bwMode="auto">
          <a:xfrm>
            <a:off x="3505200" y="2057400"/>
            <a:ext cx="4419600" cy="2514600"/>
          </a:xfrm>
          <a:prstGeom prst="rect">
            <a:avLst/>
          </a:prstGeom>
          <a:noFill/>
          <a:ln w="57150">
            <a:solidFill>
              <a:schemeClr val="accent2"/>
            </a:solidFill>
            <a:miter lim="800000"/>
            <a:headEnd/>
            <a:tailEnd/>
          </a:ln>
        </p:spPr>
        <p:txBody>
          <a:bodyPr wrap="none" anchor="ctr"/>
          <a:lstStyle/>
          <a:p>
            <a:pPr algn="ctr" fontAlgn="base">
              <a:spcBef>
                <a:spcPct val="0"/>
              </a:spcBef>
              <a:spcAft>
                <a:spcPct val="0"/>
              </a:spcAft>
            </a:pPr>
            <a:endParaRPr lang="en-GB" sz="2400">
              <a:solidFill>
                <a:srgbClr val="FF3300"/>
              </a:solidFill>
            </a:endParaRPr>
          </a:p>
        </p:txBody>
      </p:sp>
      <p:sp>
        <p:nvSpPr>
          <p:cNvPr id="8198" name="Text Box 6"/>
          <p:cNvSpPr txBox="1">
            <a:spLocks noChangeArrowheads="1"/>
          </p:cNvSpPr>
          <p:nvPr/>
        </p:nvSpPr>
        <p:spPr bwMode="auto">
          <a:xfrm>
            <a:off x="5638800" y="3151188"/>
            <a:ext cx="2065338" cy="457200"/>
          </a:xfrm>
          <a:prstGeom prst="rect">
            <a:avLst/>
          </a:prstGeom>
          <a:noFill/>
          <a:ln w="9525">
            <a:noFill/>
            <a:miter lim="800000"/>
            <a:headEnd/>
            <a:tailEnd/>
          </a:ln>
        </p:spPr>
        <p:txBody>
          <a:bodyPr wrap="none">
            <a:spAutoFit/>
          </a:bodyPr>
          <a:lstStyle/>
          <a:p>
            <a:pPr fontAlgn="base">
              <a:spcBef>
                <a:spcPct val="0"/>
              </a:spcBef>
              <a:spcAft>
                <a:spcPct val="0"/>
              </a:spcAft>
            </a:pPr>
            <a:r>
              <a:rPr lang="de-DE" sz="2400" b="1">
                <a:solidFill>
                  <a:srgbClr val="3333CC"/>
                </a:solidFill>
              </a:rPr>
              <a:t>Book of Books</a:t>
            </a:r>
          </a:p>
        </p:txBody>
      </p:sp>
      <p:sp>
        <p:nvSpPr>
          <p:cNvPr id="8199" name="Oval 7"/>
          <p:cNvSpPr>
            <a:spLocks noChangeArrowheads="1"/>
          </p:cNvSpPr>
          <p:nvPr/>
        </p:nvSpPr>
        <p:spPr bwMode="auto">
          <a:xfrm>
            <a:off x="2819400" y="533400"/>
            <a:ext cx="3124200" cy="2667000"/>
          </a:xfrm>
          <a:prstGeom prst="ellipse">
            <a:avLst/>
          </a:prstGeom>
          <a:noFill/>
          <a:ln w="38100">
            <a:solidFill>
              <a:srgbClr val="FF3300"/>
            </a:solidFill>
            <a:round/>
            <a:headEnd/>
            <a:tailEnd/>
          </a:ln>
        </p:spPr>
        <p:txBody>
          <a:bodyPr wrap="none" anchor="ctr"/>
          <a:lstStyle/>
          <a:p>
            <a:pPr fontAlgn="base">
              <a:spcBef>
                <a:spcPct val="0"/>
              </a:spcBef>
              <a:spcAft>
                <a:spcPct val="0"/>
              </a:spcAft>
            </a:pPr>
            <a:endParaRPr lang="de-DE" sz="2400">
              <a:solidFill>
                <a:srgbClr val="000000"/>
              </a:solidFill>
            </a:endParaRPr>
          </a:p>
        </p:txBody>
      </p:sp>
      <p:sp>
        <p:nvSpPr>
          <p:cNvPr id="8200" name="Text Box 8"/>
          <p:cNvSpPr txBox="1">
            <a:spLocks noChangeArrowheads="1"/>
          </p:cNvSpPr>
          <p:nvPr/>
        </p:nvSpPr>
        <p:spPr bwMode="auto">
          <a:xfrm>
            <a:off x="2895600" y="1295400"/>
            <a:ext cx="2463800" cy="457200"/>
          </a:xfrm>
          <a:prstGeom prst="rect">
            <a:avLst/>
          </a:prstGeom>
          <a:noFill/>
          <a:ln w="9525">
            <a:noFill/>
            <a:miter lim="800000"/>
            <a:headEnd/>
            <a:tailEnd/>
          </a:ln>
        </p:spPr>
        <p:txBody>
          <a:bodyPr wrap="none">
            <a:spAutoFit/>
          </a:bodyPr>
          <a:lstStyle/>
          <a:p>
            <a:pPr fontAlgn="base">
              <a:spcBef>
                <a:spcPct val="0"/>
              </a:spcBef>
              <a:spcAft>
                <a:spcPct val="0"/>
              </a:spcAft>
            </a:pPr>
            <a:r>
              <a:rPr lang="de-DE" sz="2400" b="1">
                <a:solidFill>
                  <a:srgbClr val="FF3300"/>
                </a:solidFill>
              </a:rPr>
              <a:t>Conditio humana</a:t>
            </a:r>
          </a:p>
        </p:txBody>
      </p:sp>
      <p:sp>
        <p:nvSpPr>
          <p:cNvPr id="8201" name="Text Box 9"/>
          <p:cNvSpPr txBox="1">
            <a:spLocks noChangeArrowheads="1"/>
          </p:cNvSpPr>
          <p:nvPr/>
        </p:nvSpPr>
        <p:spPr bwMode="auto">
          <a:xfrm>
            <a:off x="4724400" y="152400"/>
            <a:ext cx="4314825" cy="457200"/>
          </a:xfrm>
          <a:prstGeom prst="rect">
            <a:avLst/>
          </a:prstGeom>
          <a:noFill/>
          <a:ln w="9525">
            <a:noFill/>
            <a:miter lim="800000"/>
            <a:headEnd/>
            <a:tailEnd/>
          </a:ln>
        </p:spPr>
        <p:txBody>
          <a:bodyPr wrap="none">
            <a:spAutoFit/>
          </a:bodyPr>
          <a:lstStyle/>
          <a:p>
            <a:pPr fontAlgn="base">
              <a:spcBef>
                <a:spcPct val="0"/>
              </a:spcBef>
              <a:spcAft>
                <a:spcPct val="0"/>
              </a:spcAft>
            </a:pPr>
            <a:r>
              <a:rPr lang="de-DE" sz="2400" b="1" i="1">
                <a:solidFill>
                  <a:srgbClr val="000000"/>
                </a:solidFill>
              </a:rPr>
              <a:t>At the intersections of discourses</a:t>
            </a:r>
          </a:p>
        </p:txBody>
      </p:sp>
      <p:sp>
        <p:nvSpPr>
          <p:cNvPr id="8202" name="Text Box 10"/>
          <p:cNvSpPr txBox="1">
            <a:spLocks noChangeArrowheads="1"/>
          </p:cNvSpPr>
          <p:nvPr/>
        </p:nvSpPr>
        <p:spPr bwMode="auto">
          <a:xfrm>
            <a:off x="304800" y="5638800"/>
            <a:ext cx="3014663" cy="457200"/>
          </a:xfrm>
          <a:prstGeom prst="rect">
            <a:avLst/>
          </a:prstGeom>
          <a:noFill/>
          <a:ln w="9525">
            <a:noFill/>
            <a:miter lim="800000"/>
            <a:headEnd/>
            <a:tailEnd/>
          </a:ln>
        </p:spPr>
        <p:txBody>
          <a:bodyPr wrap="none">
            <a:spAutoFit/>
          </a:bodyPr>
          <a:lstStyle/>
          <a:p>
            <a:pPr fontAlgn="base">
              <a:spcBef>
                <a:spcPct val="0"/>
              </a:spcBef>
              <a:spcAft>
                <a:spcPct val="0"/>
              </a:spcAft>
            </a:pPr>
            <a:r>
              <a:rPr lang="de-DE" sz="2400">
                <a:solidFill>
                  <a:srgbClr val="000000"/>
                </a:solidFill>
              </a:rPr>
              <a:t>Molecular biomedicine</a:t>
            </a:r>
          </a:p>
        </p:txBody>
      </p:sp>
      <p:sp>
        <p:nvSpPr>
          <p:cNvPr id="8203" name="Text Box 11"/>
          <p:cNvSpPr txBox="1">
            <a:spLocks noChangeArrowheads="1"/>
          </p:cNvSpPr>
          <p:nvPr/>
        </p:nvSpPr>
        <p:spPr bwMode="auto">
          <a:xfrm>
            <a:off x="5638800" y="5257800"/>
            <a:ext cx="893763" cy="457200"/>
          </a:xfrm>
          <a:prstGeom prst="rect">
            <a:avLst/>
          </a:prstGeom>
          <a:noFill/>
          <a:ln w="9525">
            <a:noFill/>
            <a:miter lim="800000"/>
            <a:headEnd/>
            <a:tailEnd/>
          </a:ln>
        </p:spPr>
        <p:txBody>
          <a:bodyPr wrap="none">
            <a:spAutoFit/>
          </a:bodyPr>
          <a:lstStyle/>
          <a:p>
            <a:pPr fontAlgn="base">
              <a:spcBef>
                <a:spcPct val="0"/>
              </a:spcBef>
              <a:spcAft>
                <a:spcPct val="0"/>
              </a:spcAft>
            </a:pPr>
            <a:r>
              <a:rPr lang="de-DE" sz="2400">
                <a:solidFill>
                  <a:srgbClr val="000000"/>
                </a:solidFill>
              </a:rPr>
              <a:t>ethics</a:t>
            </a:r>
          </a:p>
        </p:txBody>
      </p:sp>
      <p:sp>
        <p:nvSpPr>
          <p:cNvPr id="8204" name="Text Box 12"/>
          <p:cNvSpPr txBox="1">
            <a:spLocks noChangeArrowheads="1"/>
          </p:cNvSpPr>
          <p:nvPr/>
        </p:nvSpPr>
        <p:spPr bwMode="auto">
          <a:xfrm>
            <a:off x="5470525" y="5680075"/>
            <a:ext cx="2627313" cy="822325"/>
          </a:xfrm>
          <a:prstGeom prst="rect">
            <a:avLst/>
          </a:prstGeom>
          <a:noFill/>
          <a:ln w="9525">
            <a:noFill/>
            <a:miter lim="800000"/>
            <a:headEnd/>
            <a:tailEnd/>
          </a:ln>
        </p:spPr>
        <p:txBody>
          <a:bodyPr wrap="none">
            <a:spAutoFit/>
          </a:bodyPr>
          <a:lstStyle/>
          <a:p>
            <a:pPr fontAlgn="base">
              <a:spcBef>
                <a:spcPct val="0"/>
              </a:spcBef>
              <a:spcAft>
                <a:spcPct val="0"/>
              </a:spcAft>
            </a:pPr>
            <a:r>
              <a:rPr lang="de-DE" sz="2400">
                <a:solidFill>
                  <a:srgbClr val="000000"/>
                </a:solidFill>
              </a:rPr>
              <a:t>Theological ethics</a:t>
            </a:r>
          </a:p>
          <a:p>
            <a:pPr fontAlgn="base">
              <a:spcBef>
                <a:spcPct val="0"/>
              </a:spcBef>
              <a:spcAft>
                <a:spcPct val="0"/>
              </a:spcAft>
            </a:pPr>
            <a:r>
              <a:rPr lang="de-DE" sz="2400">
                <a:solidFill>
                  <a:srgbClr val="000000"/>
                </a:solidFill>
              </a:rPr>
              <a:t>Philosophical ethics</a:t>
            </a:r>
          </a:p>
        </p:txBody>
      </p:sp>
      <p:sp>
        <p:nvSpPr>
          <p:cNvPr id="8205" name="Line 13"/>
          <p:cNvSpPr>
            <a:spLocks noChangeShapeType="1"/>
          </p:cNvSpPr>
          <p:nvPr/>
        </p:nvSpPr>
        <p:spPr bwMode="auto">
          <a:xfrm flipV="1">
            <a:off x="1295400" y="2590800"/>
            <a:ext cx="3124200" cy="2895600"/>
          </a:xfrm>
          <a:prstGeom prst="line">
            <a:avLst/>
          </a:prstGeom>
          <a:noFill/>
          <a:ln w="38100">
            <a:solidFill>
              <a:schemeClr val="tx1"/>
            </a:solidFill>
            <a:round/>
            <a:headEnd/>
            <a:tailEnd type="triangle" w="med" len="med"/>
          </a:ln>
        </p:spPr>
        <p:txBody>
          <a:bodyPr/>
          <a:lstStyle/>
          <a:p>
            <a:pPr fontAlgn="base">
              <a:spcBef>
                <a:spcPct val="0"/>
              </a:spcBef>
              <a:spcAft>
                <a:spcPct val="0"/>
              </a:spcAft>
            </a:pPr>
            <a:endParaRPr lang="de-DE" sz="2400">
              <a:solidFill>
                <a:srgbClr val="000000"/>
              </a:solidFill>
            </a:endParaRPr>
          </a:p>
        </p:txBody>
      </p:sp>
      <p:sp>
        <p:nvSpPr>
          <p:cNvPr id="8206" name="Line 14"/>
          <p:cNvSpPr>
            <a:spLocks noChangeShapeType="1"/>
          </p:cNvSpPr>
          <p:nvPr/>
        </p:nvSpPr>
        <p:spPr bwMode="auto">
          <a:xfrm flipH="1" flipV="1">
            <a:off x="4495800" y="1828800"/>
            <a:ext cx="1676400" cy="3200400"/>
          </a:xfrm>
          <a:prstGeom prst="line">
            <a:avLst/>
          </a:prstGeom>
          <a:noFill/>
          <a:ln w="38100">
            <a:solidFill>
              <a:schemeClr val="tx1"/>
            </a:solidFill>
            <a:round/>
            <a:headEnd/>
            <a:tailEnd type="triangle" w="med" len="med"/>
          </a:ln>
        </p:spPr>
        <p:txBody>
          <a:bodyPr/>
          <a:lstStyle/>
          <a:p>
            <a:pPr fontAlgn="base">
              <a:spcBef>
                <a:spcPct val="0"/>
              </a:spcBef>
              <a:spcAft>
                <a:spcPct val="0"/>
              </a:spcAft>
            </a:pPr>
            <a:endParaRPr lang="de-DE" sz="2400">
              <a:solidFill>
                <a:srgbClr val="000000"/>
              </a:solidFill>
            </a:endParaRPr>
          </a:p>
        </p:txBody>
      </p:sp>
      <p:sp>
        <p:nvSpPr>
          <p:cNvPr id="8207" name="Rectangle 15"/>
          <p:cNvSpPr>
            <a:spLocks noChangeArrowheads="1"/>
          </p:cNvSpPr>
          <p:nvPr/>
        </p:nvSpPr>
        <p:spPr bwMode="auto">
          <a:xfrm>
            <a:off x="2286000" y="762000"/>
            <a:ext cx="5410200" cy="3124200"/>
          </a:xfrm>
          <a:prstGeom prst="rect">
            <a:avLst/>
          </a:prstGeom>
          <a:noFill/>
          <a:ln w="38100">
            <a:solidFill>
              <a:srgbClr val="FF9900"/>
            </a:solidFill>
            <a:miter lim="800000"/>
            <a:headEnd/>
            <a:tailEnd/>
          </a:ln>
        </p:spPr>
        <p:txBody>
          <a:bodyPr wrap="none" anchor="ctr"/>
          <a:lstStyle/>
          <a:p>
            <a:pPr fontAlgn="base">
              <a:spcBef>
                <a:spcPct val="0"/>
              </a:spcBef>
              <a:spcAft>
                <a:spcPct val="0"/>
              </a:spcAft>
            </a:pPr>
            <a:endParaRPr lang="de-DE" sz="2400">
              <a:solidFill>
                <a:srgbClr val="000000"/>
              </a:solidFill>
            </a:endParaRPr>
          </a:p>
        </p:txBody>
      </p:sp>
      <p:sp>
        <p:nvSpPr>
          <p:cNvPr id="8208" name="Text Box 16"/>
          <p:cNvSpPr txBox="1">
            <a:spLocks noChangeArrowheads="1"/>
          </p:cNvSpPr>
          <p:nvPr/>
        </p:nvSpPr>
        <p:spPr bwMode="auto">
          <a:xfrm>
            <a:off x="6019800" y="838200"/>
            <a:ext cx="1293813" cy="822325"/>
          </a:xfrm>
          <a:prstGeom prst="rect">
            <a:avLst/>
          </a:prstGeom>
          <a:noFill/>
          <a:ln w="9525">
            <a:noFill/>
            <a:miter lim="800000"/>
            <a:headEnd/>
            <a:tailEnd/>
          </a:ln>
        </p:spPr>
        <p:txBody>
          <a:bodyPr wrap="none">
            <a:spAutoFit/>
          </a:bodyPr>
          <a:lstStyle/>
          <a:p>
            <a:pPr fontAlgn="base">
              <a:spcBef>
                <a:spcPct val="0"/>
              </a:spcBef>
              <a:spcAft>
                <a:spcPct val="0"/>
              </a:spcAft>
            </a:pPr>
            <a:r>
              <a:rPr lang="de-DE" sz="2400" b="1">
                <a:solidFill>
                  <a:srgbClr val="FF9900"/>
                </a:solidFill>
              </a:rPr>
              <a:t>Various </a:t>
            </a:r>
            <a:br>
              <a:rPr lang="de-DE" sz="2400" b="1">
                <a:solidFill>
                  <a:srgbClr val="FF9900"/>
                </a:solidFill>
              </a:rPr>
            </a:br>
            <a:r>
              <a:rPr lang="de-DE" sz="2400" b="1">
                <a:solidFill>
                  <a:srgbClr val="FF9900"/>
                </a:solidFill>
              </a:rPr>
              <a:t>contexts</a:t>
            </a:r>
          </a:p>
        </p:txBody>
      </p:sp>
      <p:sp>
        <p:nvSpPr>
          <p:cNvPr id="8209" name="Text Box 17"/>
          <p:cNvSpPr txBox="1">
            <a:spLocks noChangeArrowheads="1"/>
          </p:cNvSpPr>
          <p:nvPr/>
        </p:nvSpPr>
        <p:spPr bwMode="auto">
          <a:xfrm>
            <a:off x="212725" y="319088"/>
            <a:ext cx="2133600" cy="396875"/>
          </a:xfrm>
          <a:prstGeom prst="rect">
            <a:avLst/>
          </a:prstGeom>
          <a:noFill/>
          <a:ln w="9525">
            <a:noFill/>
            <a:miter lim="800000"/>
            <a:headEnd/>
            <a:tailEnd/>
          </a:ln>
        </p:spPr>
        <p:txBody>
          <a:bodyPr wrap="none">
            <a:spAutoFit/>
          </a:bodyPr>
          <a:lstStyle/>
          <a:p>
            <a:pPr fontAlgn="base">
              <a:spcBef>
                <a:spcPct val="0"/>
              </a:spcBef>
              <a:spcAft>
                <a:spcPct val="0"/>
              </a:spcAft>
            </a:pPr>
            <a:r>
              <a:rPr lang="de-DE" sz="2000">
                <a:solidFill>
                  <a:srgbClr val="000000"/>
                </a:solidFill>
              </a:rPr>
              <a:t>Various disciplines</a:t>
            </a:r>
          </a:p>
        </p:txBody>
      </p:sp>
      <p:sp>
        <p:nvSpPr>
          <p:cNvPr id="8210" name="Line 18"/>
          <p:cNvSpPr>
            <a:spLocks noChangeShapeType="1"/>
          </p:cNvSpPr>
          <p:nvPr/>
        </p:nvSpPr>
        <p:spPr bwMode="auto">
          <a:xfrm>
            <a:off x="1371600" y="762000"/>
            <a:ext cx="1752600" cy="1295400"/>
          </a:xfrm>
          <a:prstGeom prst="line">
            <a:avLst/>
          </a:prstGeom>
          <a:noFill/>
          <a:ln w="38100">
            <a:solidFill>
              <a:schemeClr val="tx1"/>
            </a:solidFill>
            <a:round/>
            <a:headEnd/>
            <a:tailEnd type="triangle" w="med" len="med"/>
          </a:ln>
        </p:spPr>
        <p:txBody>
          <a:bodyPr/>
          <a:lstStyle/>
          <a:p>
            <a:pPr fontAlgn="base">
              <a:spcBef>
                <a:spcPct val="0"/>
              </a:spcBef>
              <a:spcAft>
                <a:spcPct val="0"/>
              </a:spcAft>
            </a:pPr>
            <a:endParaRPr lang="de-DE" sz="2400">
              <a:solidFill>
                <a:srgbClr val="000000"/>
              </a:solidFill>
            </a:endParaRPr>
          </a:p>
        </p:txBody>
      </p:sp>
      <p:sp>
        <p:nvSpPr>
          <p:cNvPr id="8211" name="Foliennummernplatzhalter 18"/>
          <p:cNvSpPr>
            <a:spLocks noGrp="1"/>
          </p:cNvSpPr>
          <p:nvPr>
            <p:ph type="sldNum" sz="quarter" idx="12"/>
          </p:nvPr>
        </p:nvSpPr>
        <p:spPr>
          <a:noFill/>
        </p:spPr>
        <p:txBody>
          <a:bodyPr/>
          <a:lstStyle/>
          <a:p>
            <a:fld id="{6ECEE2E3-8731-4586-A34E-220656133920}" type="slidenum">
              <a:rPr lang="de-DE" smtClean="0">
                <a:solidFill>
                  <a:srgbClr val="000000"/>
                </a:solidFill>
              </a:rPr>
              <a:pPr/>
              <a:t>8</a:t>
            </a:fld>
            <a:endParaRPr lang="de-DE" smtClean="0">
              <a:solidFill>
                <a:srgbClr val="000000"/>
              </a:solidFill>
            </a:endParaRPr>
          </a:p>
        </p:txBody>
      </p:sp>
    </p:spTree>
    <p:extLst>
      <p:ext uri="{BB962C8B-B14F-4D97-AF65-F5344CB8AC3E}">
        <p14:creationId xmlns:p14="http://schemas.microsoft.com/office/powerpoint/2010/main" val="192746911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285750" y="214313"/>
            <a:ext cx="2514600" cy="228600"/>
          </a:xfrm>
        </p:spPr>
        <p:txBody>
          <a:bodyPr/>
          <a:lstStyle/>
          <a:p>
            <a:pPr eaLnBrk="1" hangingPunct="1"/>
            <a:r>
              <a:rPr lang="de-DE" dirty="0" err="1" smtClean="0"/>
              <a:t>Ps</a:t>
            </a:r>
            <a:r>
              <a:rPr lang="de-DE" dirty="0" smtClean="0"/>
              <a:t> 19</a:t>
            </a:r>
          </a:p>
        </p:txBody>
      </p:sp>
      <p:sp>
        <p:nvSpPr>
          <p:cNvPr id="9219" name="Text Box 3"/>
          <p:cNvSpPr txBox="1">
            <a:spLocks noChangeArrowheads="1"/>
          </p:cNvSpPr>
          <p:nvPr/>
        </p:nvSpPr>
        <p:spPr bwMode="auto">
          <a:xfrm>
            <a:off x="428625" y="1143000"/>
            <a:ext cx="8072438" cy="5016500"/>
          </a:xfrm>
          <a:prstGeom prst="rect">
            <a:avLst/>
          </a:prstGeom>
          <a:noFill/>
          <a:ln w="9525">
            <a:noFill/>
            <a:miter lim="800000"/>
            <a:headEnd/>
            <a:tailEnd/>
          </a:ln>
        </p:spPr>
        <p:txBody>
          <a:bodyPr>
            <a:spAutoFit/>
          </a:bodyPr>
          <a:lstStyle/>
          <a:p>
            <a:pPr fontAlgn="base">
              <a:spcBef>
                <a:spcPct val="0"/>
              </a:spcBef>
              <a:spcAft>
                <a:spcPct val="0"/>
              </a:spcAft>
            </a:pPr>
            <a:r>
              <a:rPr lang="de-DE" sz="2000">
                <a:solidFill>
                  <a:srgbClr val="000000"/>
                </a:solidFill>
              </a:rPr>
              <a:t> Psalm 19:1 EIN PSALM DAVIDS, VORZUSINGEN.</a:t>
            </a:r>
          </a:p>
          <a:p>
            <a:pPr fontAlgn="base">
              <a:spcBef>
                <a:spcPct val="0"/>
              </a:spcBef>
              <a:spcAft>
                <a:spcPct val="0"/>
              </a:spcAft>
            </a:pPr>
            <a:r>
              <a:rPr lang="de-DE" sz="2000">
                <a:solidFill>
                  <a:srgbClr val="000000"/>
                </a:solidFill>
              </a:rPr>
              <a:t> 2 Die </a:t>
            </a:r>
            <a:r>
              <a:rPr lang="de-DE" sz="2000" b="1">
                <a:solidFill>
                  <a:srgbClr val="000000"/>
                </a:solidFill>
              </a:rPr>
              <a:t>Himmel</a:t>
            </a:r>
            <a:r>
              <a:rPr lang="de-DE" sz="2000">
                <a:solidFill>
                  <a:srgbClr val="000000"/>
                </a:solidFill>
              </a:rPr>
              <a:t> erzählen die Ehre Gottes, und die Feste verkündigt seiner Hände Werk.</a:t>
            </a:r>
          </a:p>
          <a:p>
            <a:pPr fontAlgn="base">
              <a:spcBef>
                <a:spcPct val="0"/>
              </a:spcBef>
              <a:spcAft>
                <a:spcPct val="0"/>
              </a:spcAft>
            </a:pPr>
            <a:r>
              <a:rPr lang="de-DE" sz="2000">
                <a:solidFill>
                  <a:srgbClr val="000000"/>
                </a:solidFill>
              </a:rPr>
              <a:t> 3 Ein Tag sagt's dem andern, und eine Nacht tut's kund der andern,</a:t>
            </a:r>
          </a:p>
          <a:p>
            <a:pPr fontAlgn="base">
              <a:spcBef>
                <a:spcPct val="0"/>
              </a:spcBef>
              <a:spcAft>
                <a:spcPct val="0"/>
              </a:spcAft>
            </a:pPr>
            <a:r>
              <a:rPr lang="de-DE" sz="2000">
                <a:solidFill>
                  <a:srgbClr val="000000"/>
                </a:solidFill>
              </a:rPr>
              <a:t> </a:t>
            </a:r>
            <a:r>
              <a:rPr lang="de-DE" sz="2000" b="1">
                <a:solidFill>
                  <a:srgbClr val="000000"/>
                </a:solidFill>
              </a:rPr>
              <a:t>4 ohne Sprache und ohne Worte; unhörbar ist ihre Stimme</a:t>
            </a:r>
          </a:p>
          <a:p>
            <a:pPr fontAlgn="base">
              <a:spcBef>
                <a:spcPct val="0"/>
              </a:spcBef>
              <a:spcAft>
                <a:spcPct val="0"/>
              </a:spcAft>
            </a:pPr>
            <a:r>
              <a:rPr lang="de-DE" sz="2000">
                <a:solidFill>
                  <a:srgbClr val="000000"/>
                </a:solidFill>
              </a:rPr>
              <a:t> 5 Ihr Schall geht aus in alle Lande und ihr Reden bis an die Enden der Welt. Er hat der Sonne ein Zelt am Himmel gemacht;</a:t>
            </a:r>
          </a:p>
          <a:p>
            <a:pPr fontAlgn="base">
              <a:spcBef>
                <a:spcPct val="0"/>
              </a:spcBef>
              <a:spcAft>
                <a:spcPct val="0"/>
              </a:spcAft>
            </a:pPr>
            <a:r>
              <a:rPr lang="de-DE" sz="2000">
                <a:solidFill>
                  <a:srgbClr val="000000"/>
                </a:solidFill>
              </a:rPr>
              <a:t> 6 sie geht heraus wie ein Bräutigam aus seiner Kammer und freut sich wie ein Held, zu laufen ihre Bahn.</a:t>
            </a:r>
          </a:p>
          <a:p>
            <a:pPr fontAlgn="base">
              <a:spcBef>
                <a:spcPct val="0"/>
              </a:spcBef>
              <a:spcAft>
                <a:spcPct val="0"/>
              </a:spcAft>
            </a:pPr>
            <a:r>
              <a:rPr lang="de-DE" sz="2000">
                <a:solidFill>
                  <a:srgbClr val="000000"/>
                </a:solidFill>
              </a:rPr>
              <a:t> 7 Sie geht auf an einem Ende des Himmels und läuft um bis wieder an sein Ende, und nichts bleibt vor ihrer Glut verborgen.</a:t>
            </a:r>
          </a:p>
          <a:p>
            <a:pPr fontAlgn="base">
              <a:spcBef>
                <a:spcPct val="0"/>
              </a:spcBef>
              <a:spcAft>
                <a:spcPct val="0"/>
              </a:spcAft>
            </a:pPr>
            <a:endParaRPr lang="de-DE" sz="2000">
              <a:solidFill>
                <a:srgbClr val="000000"/>
              </a:solidFill>
            </a:endParaRPr>
          </a:p>
          <a:p>
            <a:pPr fontAlgn="base">
              <a:spcBef>
                <a:spcPct val="0"/>
              </a:spcBef>
              <a:spcAft>
                <a:spcPct val="0"/>
              </a:spcAft>
            </a:pPr>
            <a:r>
              <a:rPr lang="de-DE" sz="2000">
                <a:solidFill>
                  <a:srgbClr val="000000"/>
                </a:solidFill>
              </a:rPr>
              <a:t> 8 </a:t>
            </a:r>
            <a:r>
              <a:rPr lang="de-DE" sz="2000" b="1">
                <a:solidFill>
                  <a:srgbClr val="000000"/>
                </a:solidFill>
              </a:rPr>
              <a:t>Das Gesetz (Tora) des HERRN ist vollkommen und erquickt die Seele.</a:t>
            </a:r>
            <a:r>
              <a:rPr lang="de-DE" sz="2000">
                <a:solidFill>
                  <a:srgbClr val="000000"/>
                </a:solidFill>
              </a:rPr>
              <a:t> </a:t>
            </a:r>
          </a:p>
          <a:p>
            <a:pPr fontAlgn="base">
              <a:spcBef>
                <a:spcPct val="0"/>
              </a:spcBef>
              <a:spcAft>
                <a:spcPct val="0"/>
              </a:spcAft>
            </a:pPr>
            <a:r>
              <a:rPr lang="de-DE" sz="2000">
                <a:solidFill>
                  <a:srgbClr val="000000"/>
                </a:solidFill>
              </a:rPr>
              <a:t>Das Zeugnis des HERRN ist gewiß und macht die Unverständigen weise.</a:t>
            </a:r>
          </a:p>
          <a:p>
            <a:pPr fontAlgn="base">
              <a:spcBef>
                <a:spcPct val="0"/>
              </a:spcBef>
              <a:spcAft>
                <a:spcPct val="0"/>
              </a:spcAft>
            </a:pPr>
            <a:r>
              <a:rPr lang="de-DE" sz="2000">
                <a:solidFill>
                  <a:srgbClr val="000000"/>
                </a:solidFill>
              </a:rPr>
              <a:t> 9 Die Befehle des HERRN sind richtig und erfreuen das Herz. Die Gebote des HERRN sind lauter und erleuchten die Augen. </a:t>
            </a:r>
          </a:p>
        </p:txBody>
      </p:sp>
      <p:sp>
        <p:nvSpPr>
          <p:cNvPr id="9220" name="Foliennummernplatzhalter 3"/>
          <p:cNvSpPr>
            <a:spLocks noGrp="1"/>
          </p:cNvSpPr>
          <p:nvPr>
            <p:ph type="sldNum" sz="quarter" idx="12"/>
          </p:nvPr>
        </p:nvSpPr>
        <p:spPr>
          <a:noFill/>
        </p:spPr>
        <p:txBody>
          <a:bodyPr/>
          <a:lstStyle/>
          <a:p>
            <a:fld id="{FEF9A8C9-924C-4A19-8907-586F2198C0F7}" type="slidenum">
              <a:rPr lang="de-DE" smtClean="0">
                <a:solidFill>
                  <a:srgbClr val="000000"/>
                </a:solidFill>
              </a:rPr>
              <a:pPr/>
              <a:t>9</a:t>
            </a:fld>
            <a:endParaRPr lang="de-DE" smtClean="0">
              <a:solidFill>
                <a:srgbClr val="000000"/>
              </a:solidFill>
            </a:endParaRPr>
          </a:p>
        </p:txBody>
      </p:sp>
    </p:spTree>
    <p:extLst>
      <p:ext uri="{BB962C8B-B14F-4D97-AF65-F5344CB8AC3E}">
        <p14:creationId xmlns:p14="http://schemas.microsoft.com/office/powerpoint/2010/main" val="4279684221"/>
      </p:ext>
    </p:extLst>
  </p:cSld>
  <p:clrMapOvr>
    <a:masterClrMapping/>
  </p:clrMapOvr>
  <p:timing>
    <p:tnLst>
      <p:par>
        <p:cTn id="1" dur="indefinite" restart="never" nodeType="tmRoot"/>
      </p:par>
    </p:tnLst>
  </p:timing>
</p:sld>
</file>

<file path=ppt/theme/theme1.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2882</Words>
  <Application>Microsoft Office PowerPoint</Application>
  <PresentationFormat>Bildschirmpräsentation (4:3)</PresentationFormat>
  <Paragraphs>398</Paragraphs>
  <Slides>22</Slides>
  <Notes>22</Notes>
  <HiddenSlides>0</HiddenSlides>
  <MMClips>0</MMClips>
  <ScaleCrop>false</ScaleCrop>
  <HeadingPairs>
    <vt:vector size="6" baseType="variant">
      <vt:variant>
        <vt:lpstr>Design</vt:lpstr>
      </vt:variant>
      <vt:variant>
        <vt:i4>2</vt:i4>
      </vt:variant>
      <vt:variant>
        <vt:lpstr>Eingebettete OLE-Server</vt:lpstr>
      </vt:variant>
      <vt:variant>
        <vt:i4>2</vt:i4>
      </vt:variant>
      <vt:variant>
        <vt:lpstr>Folientitel</vt:lpstr>
      </vt:variant>
      <vt:variant>
        <vt:i4>22</vt:i4>
      </vt:variant>
    </vt:vector>
  </HeadingPairs>
  <TitlesOfParts>
    <vt:vector size="26" baseType="lpstr">
      <vt:lpstr>Larissa</vt:lpstr>
      <vt:lpstr>Default Design</vt:lpstr>
      <vt:lpstr>Zeichnung</vt:lpstr>
      <vt:lpstr>Folie</vt:lpstr>
      <vt:lpstr>Titel</vt:lpstr>
      <vt:lpstr>Information</vt:lpstr>
      <vt:lpstr>PowerPoint-Präsentation</vt:lpstr>
      <vt:lpstr>PowerPoint-Präsentation</vt:lpstr>
      <vt:lpstr>PowerPoint-Präsentation</vt:lpstr>
      <vt:lpstr>PowerPoint-Präsentation</vt:lpstr>
      <vt:lpstr>Ethik Begriff</vt:lpstr>
      <vt:lpstr>Intersections</vt:lpstr>
      <vt:lpstr>Ps 19</vt:lpstr>
      <vt:lpstr>Psalm 19 - Buber</vt:lpstr>
      <vt:lpstr>Kants Fragen</vt:lpstr>
      <vt:lpstr>Psalm 8</vt:lpstr>
      <vt:lpstr>Mensch im Kosmos</vt:lpstr>
      <vt:lpstr>Anthropozentrik - Adressiert</vt:lpstr>
      <vt:lpstr>Pascal </vt:lpstr>
      <vt:lpstr>Pascal – Antrhopozentrik?</vt:lpstr>
      <vt:lpstr>Ccond-humana - Zellen</vt:lpstr>
      <vt:lpstr>PowerPoint-Präsentation</vt:lpstr>
      <vt:lpstr>PowerPoint-Präsentation</vt:lpstr>
      <vt:lpstr>PowerPoint-Präsentation</vt:lpstr>
      <vt:lpstr>Public knowledge / public topics</vt:lpstr>
      <vt:lpstr>General Topics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Titel</dc:title>
  <dc:creator>Johannes G Ulrich</dc:creator>
  <cp:lastModifiedBy>Johannes G Ulrich</cp:lastModifiedBy>
  <cp:revision>1</cp:revision>
  <dcterms:created xsi:type="dcterms:W3CDTF">2011-10-18T14:21:46Z</dcterms:created>
  <dcterms:modified xsi:type="dcterms:W3CDTF">2011-10-18T14:27:00Z</dcterms:modified>
</cp:coreProperties>
</file>